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77" r:id="rId4"/>
    <p:sldId id="331" r:id="rId5"/>
    <p:sldId id="332" r:id="rId6"/>
    <p:sldId id="263" r:id="rId7"/>
    <p:sldId id="333" r:id="rId8"/>
    <p:sldId id="334" r:id="rId9"/>
    <p:sldId id="262" r:id="rId10"/>
    <p:sldId id="335" r:id="rId11"/>
    <p:sldId id="336" r:id="rId12"/>
    <p:sldId id="324" r:id="rId13"/>
    <p:sldId id="325" r:id="rId14"/>
    <p:sldId id="326" r:id="rId15"/>
    <p:sldId id="327" r:id="rId16"/>
    <p:sldId id="328" r:id="rId17"/>
    <p:sldId id="264" r:id="rId18"/>
    <p:sldId id="265" r:id="rId19"/>
    <p:sldId id="329" r:id="rId20"/>
    <p:sldId id="330" r:id="rId21"/>
    <p:sldId id="261" r:id="rId22"/>
    <p:sldId id="278" r:id="rId23"/>
    <p:sldId id="289" r:id="rId24"/>
    <p:sldId id="287" r:id="rId25"/>
    <p:sldId id="338" r:id="rId26"/>
    <p:sldId id="339" r:id="rId27"/>
    <p:sldId id="340" r:id="rId28"/>
    <p:sldId id="341" r:id="rId29"/>
    <p:sldId id="320" r:id="rId30"/>
    <p:sldId id="279" r:id="rId31"/>
    <p:sldId id="290" r:id="rId32"/>
    <p:sldId id="291" r:id="rId33"/>
    <p:sldId id="299" r:id="rId34"/>
    <p:sldId id="292" r:id="rId35"/>
    <p:sldId id="300" r:id="rId36"/>
    <p:sldId id="293" r:id="rId37"/>
    <p:sldId id="301" r:id="rId38"/>
    <p:sldId id="294" r:id="rId39"/>
    <p:sldId id="302" r:id="rId40"/>
    <p:sldId id="295" r:id="rId41"/>
    <p:sldId id="303" r:id="rId42"/>
    <p:sldId id="298" r:id="rId43"/>
    <p:sldId id="304" r:id="rId44"/>
    <p:sldId id="297" r:id="rId45"/>
    <p:sldId id="305" r:id="rId46"/>
    <p:sldId id="296" r:id="rId47"/>
    <p:sldId id="306" r:id="rId48"/>
    <p:sldId id="317" r:id="rId49"/>
    <p:sldId id="281" r:id="rId50"/>
    <p:sldId id="315" r:id="rId51"/>
    <p:sldId id="316" r:id="rId52"/>
    <p:sldId id="318" r:id="rId53"/>
    <p:sldId id="319" r:id="rId54"/>
    <p:sldId id="321" r:id="rId55"/>
    <p:sldId id="322" r:id="rId56"/>
    <p:sldId id="337" r:id="rId57"/>
    <p:sldId id="323" r:id="rId58"/>
    <p:sldId id="274" r:id="rId59"/>
  </p:sldIdLst>
  <p:sldSz cx="12192000" cy="6858000"/>
  <p:notesSz cx="6858000" cy="99472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40C3FF9-7ACF-4DE6-8283-91AC15879C02}">
          <p14:sldIdLst>
            <p14:sldId id="256"/>
            <p14:sldId id="277"/>
            <p14:sldId id="331"/>
            <p14:sldId id="332"/>
            <p14:sldId id="263"/>
            <p14:sldId id="333"/>
            <p14:sldId id="334"/>
            <p14:sldId id="262"/>
            <p14:sldId id="335"/>
            <p14:sldId id="336"/>
            <p14:sldId id="324"/>
            <p14:sldId id="325"/>
            <p14:sldId id="326"/>
            <p14:sldId id="327"/>
            <p14:sldId id="328"/>
            <p14:sldId id="264"/>
            <p14:sldId id="265"/>
            <p14:sldId id="329"/>
            <p14:sldId id="330"/>
            <p14:sldId id="261"/>
            <p14:sldId id="278"/>
            <p14:sldId id="289"/>
            <p14:sldId id="287"/>
            <p14:sldId id="338"/>
            <p14:sldId id="339"/>
            <p14:sldId id="340"/>
            <p14:sldId id="341"/>
            <p14:sldId id="320"/>
            <p14:sldId id="279"/>
            <p14:sldId id="290"/>
            <p14:sldId id="291"/>
            <p14:sldId id="299"/>
            <p14:sldId id="292"/>
            <p14:sldId id="300"/>
            <p14:sldId id="293"/>
            <p14:sldId id="301"/>
            <p14:sldId id="294"/>
            <p14:sldId id="302"/>
            <p14:sldId id="295"/>
            <p14:sldId id="303"/>
            <p14:sldId id="298"/>
            <p14:sldId id="304"/>
            <p14:sldId id="297"/>
            <p14:sldId id="305"/>
            <p14:sldId id="296"/>
            <p14:sldId id="306"/>
            <p14:sldId id="317"/>
            <p14:sldId id="281"/>
            <p14:sldId id="315"/>
            <p14:sldId id="316"/>
            <p14:sldId id="318"/>
            <p14:sldId id="319"/>
            <p14:sldId id="321"/>
            <p14:sldId id="322"/>
            <p14:sldId id="337"/>
            <p14:sldId id="32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03C0D-333A-5F84-9B1E-10CD27C4D63C}" v="2313" dt="2025-06-10T11:46:13.164"/>
    <p1510:client id="{216EAC58-D947-4DA7-9427-046E0A141AF2}" v="267" dt="2025-06-10T19:18:02.856"/>
    <p1510:client id="{3B3F86ED-A975-90E2-0CB4-B9206B9713B2}" v="37" dt="2025-06-10T18:09:34.585"/>
    <p1510:client id="{8D68535E-B074-6A9F-BA50-D85F96FFFAA1}" v="481" dt="2025-06-10T19:04:03.728"/>
    <p1510:client id="{98A98E48-E3CE-5AD2-2E3C-AD0C297D1CB3}" v="9" dt="2025-06-09T14:37:11.617"/>
    <p1510:client id="{B961E4FC-BD63-7578-63BD-820B97F4FC39}" v="1523" dt="2025-06-10T14:16:05.569"/>
    <p1510:client id="{CF82897A-5A9A-B0B9-A531-86EF8FC59BBB}" v="42" dt="2025-06-10T18:05:08.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42" y="3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E4A7997-D8C4-4E98-B3F7-F1A7D466F5AB}" type="datetimeFigureOut">
              <a:rPr lang="nl-NL" smtClean="0"/>
              <a:t>11-6-2025</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611131B-27C6-409E-8BBE-F382DC96CDC6}" type="slidenum">
              <a:rPr lang="nl-NL" smtClean="0"/>
              <a:t>‹nr.›</a:t>
            </a:fld>
            <a:endParaRPr lang="nl-NL"/>
          </a:p>
        </p:txBody>
      </p:sp>
    </p:spTree>
    <p:extLst>
      <p:ext uri="{BB962C8B-B14F-4D97-AF65-F5344CB8AC3E}">
        <p14:creationId xmlns:p14="http://schemas.microsoft.com/office/powerpoint/2010/main" val="411888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a:solidFill>
                  <a:srgbClr val="FF0000"/>
                </a:solidFill>
              </a:rPr>
              <a:t>Na de gemeente avond in oktober  heeft de kerkenraad een werkgroep en een klankbordgroep aangesteld. </a:t>
            </a:r>
          </a:p>
          <a:p>
            <a:pPr marL="0" indent="0">
              <a:buNone/>
            </a:pPr>
            <a:r>
              <a:rPr lang="nl-NL">
                <a:solidFill>
                  <a:srgbClr val="FF0000"/>
                </a:solidFill>
              </a:rPr>
              <a:t>De opdracht van de kerkenraad was om een volledig ondernemingsplan uit te werken, niet alleen het ruwe idee, maar concreet uitgewerkt met kosten, organisatie en natuurlijk de inhoud (missie, visie en mogelijke activiteitenlijst)</a:t>
            </a:r>
          </a:p>
          <a:p>
            <a:pPr marL="0" indent="0">
              <a:buNone/>
            </a:pPr>
            <a:r>
              <a:rPr lang="nl-NL">
                <a:solidFill>
                  <a:srgbClr val="FF0000"/>
                </a:solidFill>
              </a:rPr>
              <a:t>De klankbordgroep bestaat bestond uit een groep van 7 positief kritische mensen (zowel uit als van buiten de gemeente), die gedurende het proces van de werkgroep op de plannen hebben kunnen reageren. </a:t>
            </a:r>
            <a:endParaRPr lang="nl-NL" sz="1800">
              <a:solidFill>
                <a:srgbClr val="FF0000"/>
              </a:solidFill>
              <a:latin typeface="Aptos Display" panose="020B0004020202020204" pitchFamily="34" charset="0"/>
            </a:endParaRPr>
          </a:p>
          <a:p>
            <a:endParaRPr lang="nl-NL"/>
          </a:p>
        </p:txBody>
      </p:sp>
      <p:sp>
        <p:nvSpPr>
          <p:cNvPr id="4" name="Tijdelijke aanduiding voor dianummer 3"/>
          <p:cNvSpPr>
            <a:spLocks noGrp="1"/>
          </p:cNvSpPr>
          <p:nvPr>
            <p:ph type="sldNum" sz="quarter" idx="5"/>
          </p:nvPr>
        </p:nvSpPr>
        <p:spPr/>
        <p:txBody>
          <a:bodyPr/>
          <a:lstStyle/>
          <a:p>
            <a:fld id="{A611131B-27C6-409E-8BBE-F382DC96CDC6}" type="slidenum">
              <a:rPr lang="nl-NL" smtClean="0"/>
              <a:t>1</a:t>
            </a:fld>
            <a:endParaRPr lang="nl-NL"/>
          </a:p>
        </p:txBody>
      </p:sp>
    </p:spTree>
    <p:extLst>
      <p:ext uri="{BB962C8B-B14F-4D97-AF65-F5344CB8AC3E}">
        <p14:creationId xmlns:p14="http://schemas.microsoft.com/office/powerpoint/2010/main" val="19642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89CD12-277B-7F44-8EE7-4C98E7B9EFC6}" type="slidenum">
              <a:rPr lang="nl-NL" smtClean="0"/>
              <a:t>8</a:t>
            </a:fld>
            <a:endParaRPr lang="nl-NL"/>
          </a:p>
        </p:txBody>
      </p:sp>
    </p:spTree>
    <p:extLst>
      <p:ext uri="{BB962C8B-B14F-4D97-AF65-F5344CB8AC3E}">
        <p14:creationId xmlns:p14="http://schemas.microsoft.com/office/powerpoint/2010/main" val="378325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611131B-27C6-409E-8BBE-F382DC96CDC6}" type="slidenum">
              <a:rPr lang="nl-NL" smtClean="0"/>
              <a:t>57</a:t>
            </a:fld>
            <a:endParaRPr lang="nl-NL"/>
          </a:p>
        </p:txBody>
      </p:sp>
    </p:spTree>
    <p:extLst>
      <p:ext uri="{BB962C8B-B14F-4D97-AF65-F5344CB8AC3E}">
        <p14:creationId xmlns:p14="http://schemas.microsoft.com/office/powerpoint/2010/main" val="8298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C4594-9007-CFEC-FE97-D2277043E27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98D62E-90A8-E75A-B16F-757EC20AE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544997-7F10-C287-E1AE-89C8B6FB5FF5}"/>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6FF83E54-4532-D1B7-67D0-03D73CBF7C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8AF829-CC3D-E3A3-678B-012A40BC44F4}"/>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16549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C9D16-230A-2DA2-DF34-E4297BCC0C0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BB21F8C-F384-FA59-4E05-BE72D7D5D3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41BD5A-A9DA-3C94-A301-6CD7C9F5E0EC}"/>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96C74CBC-A987-39E7-2F28-B6D191E3BB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DADED6-9FF9-81A0-BDF3-3F17506FF079}"/>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407877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70C9763-36CB-8DFC-CC0C-468B294E69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51295BE-4A06-CAC4-D3C9-CD61C90D5B7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BC5728-939D-B2EB-A9A3-5ECD7E4A968E}"/>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4CB157A9-E21A-3AC1-87D3-3DCBA124E6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95B86-B97D-3350-DD90-C319A3E65977}"/>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27560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C4594-9007-CFEC-FE97-D2277043E27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98D62E-90A8-E75A-B16F-757EC20AE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544997-7F10-C287-E1AE-89C8B6FB5FF5}"/>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6FF83E54-4532-D1B7-67D0-03D73CBF7C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8AF829-CC3D-E3A3-678B-012A40BC44F4}"/>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05373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689BD-0BE2-2EA1-FEAE-06848B63E1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75FEF1-8B92-E139-9C5C-6688883072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EBCE86-4081-B20D-63A9-98D3B8786F0F}"/>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F2438F0E-2913-C020-7FF1-0F762F045F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E90D79-2744-8B46-268D-0D24BDAEA05D}"/>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850028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13EE0-3E6E-B148-2A9B-F331E14E4C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4611E88-CC63-38BE-E7BC-D454A8129D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0DAB9A-33E7-08E3-A55C-BD3E0A1E0500}"/>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14765420-EBCB-8A11-68AE-B182170F5B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476DB5-8D71-E469-C4EC-C295AA785DB2}"/>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291712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F067D-A342-5241-0B06-E61EB09104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BE26E3-20DE-E94D-F1DD-06FFAD8073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DE81A1A-9BF4-8184-4A11-CF14F0672CF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5056DC-318D-4256-6F4D-F29976D99AEC}"/>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AA26A81-855F-A48D-3A9C-35330AA4F8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919DE3-1297-9789-5D06-E68CCD60FC6F}"/>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289789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178A5-766E-A22E-4101-04FBD44109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BCB4BA-AA82-8926-84BE-897046256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15353F-A576-2794-0AEE-79BB9D7A70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F59B80D-E8F3-59A1-1B9A-DEC0CF5E6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B39136-7EAB-97F0-2FCC-215F7B55A0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F6568D3-9F15-1D42-6DD4-1447E4C2B41D}"/>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8" name="Tijdelijke aanduiding voor voettekst 7">
            <a:extLst>
              <a:ext uri="{FF2B5EF4-FFF2-40B4-BE49-F238E27FC236}">
                <a16:creationId xmlns:a16="http://schemas.microsoft.com/office/drawing/2014/main" id="{BE7C38EA-D3E5-55F2-8692-38A0E197744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543F7B8-FB60-687C-FC21-3B3325DE2456}"/>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4141385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EBCA0-99C1-8950-E9C2-93BCEB3E189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E43F167-B7DB-D85F-F046-1891C8671185}"/>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240C1E2E-05FF-8CBC-3C95-C9B4F6D1186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8D7226A-4CAB-F7E8-5C9F-AADF3A319DC4}"/>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21948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F7CD14F-9222-9DD2-892F-F057A78B5097}"/>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3" name="Tijdelijke aanduiding voor voettekst 2">
            <a:extLst>
              <a:ext uri="{FF2B5EF4-FFF2-40B4-BE49-F238E27FC236}">
                <a16:creationId xmlns:a16="http://schemas.microsoft.com/office/drawing/2014/main" id="{A32010B0-2B81-2963-6946-1DBF9D7DD7C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B8BCE70-7848-3837-F243-5B71E55FAAF6}"/>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321533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32F2E-C1DA-8216-C47F-2D5AE7AEFD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296A802-34F6-0BF7-77C5-A630C8984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71B7C0-E9CD-FFE5-256F-E8833B534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604D20D-F94B-9273-CFC0-5043B02C69D2}"/>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093EC69A-7B93-B2CE-2FC7-95FAAFE903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FD8B07-B60B-AC10-2C3B-8924AAA56E15}"/>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168734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689BD-0BE2-2EA1-FEAE-06848B63E1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75FEF1-8B92-E139-9C5C-6688883072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EBCE86-4081-B20D-63A9-98D3B8786F0F}"/>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F2438F0E-2913-C020-7FF1-0F762F045F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E90D79-2744-8B46-268D-0D24BDAEA05D}"/>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575455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CED4B-A86D-FE29-6F3C-02E2879041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1B2828-3959-219C-E0BE-972D9B23A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5D92BBB-74C3-E4E4-907F-55FBD9F12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3F62A1-4872-44D8-989A-C76A2810CE6C}"/>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E61ACBB6-6ADE-C092-EFC9-B5CF4EF570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76F13C-9965-03C9-D10C-3495C5C32BCB}"/>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173851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C9D16-230A-2DA2-DF34-E4297BCC0C0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BB21F8C-F384-FA59-4E05-BE72D7D5D3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41BD5A-A9DA-3C94-A301-6CD7C9F5E0EC}"/>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96C74CBC-A987-39E7-2F28-B6D191E3BB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DADED6-9FF9-81A0-BDF3-3F17506FF079}"/>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83637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70C9763-36CB-8DFC-CC0C-468B294E69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51295BE-4A06-CAC4-D3C9-CD61C90D5B7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BC5728-939D-B2EB-A9A3-5ECD7E4A968E}"/>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4CB157A9-E21A-3AC1-87D3-3DCBA124E6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95B86-B97D-3350-DD90-C319A3E65977}"/>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170301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13EE0-3E6E-B148-2A9B-F331E14E4C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4611E88-CC63-38BE-E7BC-D454A8129D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0DAB9A-33E7-08E3-A55C-BD3E0A1E0500}"/>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14765420-EBCB-8A11-68AE-B182170F5B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476DB5-8D71-E469-C4EC-C295AA785DB2}"/>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64998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F067D-A342-5241-0B06-E61EB09104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BE26E3-20DE-E94D-F1DD-06FFAD8073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DE81A1A-9BF4-8184-4A11-CF14F0672CF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5056DC-318D-4256-6F4D-F29976D99AEC}"/>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AA26A81-855F-A48D-3A9C-35330AA4F8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919DE3-1297-9789-5D06-E68CCD60FC6F}"/>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229458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178A5-766E-A22E-4101-04FBD44109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BCB4BA-AA82-8926-84BE-897046256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15353F-A576-2794-0AEE-79BB9D7A70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F59B80D-E8F3-59A1-1B9A-DEC0CF5E6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B39136-7EAB-97F0-2FCC-215F7B55A0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F6568D3-9F15-1D42-6DD4-1447E4C2B41D}"/>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8" name="Tijdelijke aanduiding voor voettekst 7">
            <a:extLst>
              <a:ext uri="{FF2B5EF4-FFF2-40B4-BE49-F238E27FC236}">
                <a16:creationId xmlns:a16="http://schemas.microsoft.com/office/drawing/2014/main" id="{BE7C38EA-D3E5-55F2-8692-38A0E197744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543F7B8-FB60-687C-FC21-3B3325DE2456}"/>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255530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EBCA0-99C1-8950-E9C2-93BCEB3E189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E43F167-B7DB-D85F-F046-1891C8671185}"/>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240C1E2E-05FF-8CBC-3C95-C9B4F6D1186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8D7226A-4CAB-F7E8-5C9F-AADF3A319DC4}"/>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8561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F7CD14F-9222-9DD2-892F-F057A78B5097}"/>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3" name="Tijdelijke aanduiding voor voettekst 2">
            <a:extLst>
              <a:ext uri="{FF2B5EF4-FFF2-40B4-BE49-F238E27FC236}">
                <a16:creationId xmlns:a16="http://schemas.microsoft.com/office/drawing/2014/main" id="{A32010B0-2B81-2963-6946-1DBF9D7DD7C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B8BCE70-7848-3837-F243-5B71E55FAAF6}"/>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26876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32F2E-C1DA-8216-C47F-2D5AE7AEFD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296A802-34F6-0BF7-77C5-A630C8984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71B7C0-E9CD-FFE5-256F-E8833B534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604D20D-F94B-9273-CFC0-5043B02C69D2}"/>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093EC69A-7B93-B2CE-2FC7-95FAAFE903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FD8B07-B60B-AC10-2C3B-8924AAA56E15}"/>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187077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CED4B-A86D-FE29-6F3C-02E2879041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1B2828-3959-219C-E0BE-972D9B23A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5D92BBB-74C3-E4E4-907F-55FBD9F12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3F62A1-4872-44D8-989A-C76A2810CE6C}"/>
              </a:ext>
            </a:extLst>
          </p:cNvPr>
          <p:cNvSpPr>
            <a:spLocks noGrp="1"/>
          </p:cNvSpPr>
          <p:nvPr>
            <p:ph type="dt" sz="half" idx="10"/>
          </p:nvPr>
        </p:nvSpPr>
        <p:spPr/>
        <p:txBody>
          <a:bodyPr/>
          <a:lstStyle/>
          <a:p>
            <a:fld id="{F4B26E21-F27F-4D87-A52D-ED5156A06F9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E61ACBB6-6ADE-C092-EFC9-B5CF4EF570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76F13C-9965-03C9-D10C-3495C5C32BCB}"/>
              </a:ext>
            </a:extLst>
          </p:cNvPr>
          <p:cNvSpPr>
            <a:spLocks noGrp="1"/>
          </p:cNvSpPr>
          <p:nvPr>
            <p:ph type="sldNum" sz="quarter" idx="12"/>
          </p:nvPr>
        </p:nvSpPr>
        <p:spPr/>
        <p:txBody>
          <a:bodyPr/>
          <a:lstStyle/>
          <a:p>
            <a:fld id="{8BB3F3A6-2CCF-45BC-B885-AF5DB0F8D653}" type="slidenum">
              <a:rPr lang="nl-NL" smtClean="0"/>
              <a:t>‹nr.›</a:t>
            </a:fld>
            <a:endParaRPr lang="nl-NL"/>
          </a:p>
        </p:txBody>
      </p:sp>
    </p:spTree>
    <p:extLst>
      <p:ext uri="{BB962C8B-B14F-4D97-AF65-F5344CB8AC3E}">
        <p14:creationId xmlns:p14="http://schemas.microsoft.com/office/powerpoint/2010/main" val="365372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D26D34-2B83-AF76-F569-CE1662A4F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965C9C2-9A74-AEFC-E16D-9DCE5D855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09317E-3748-76FB-0307-5B6B7122E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927EBEAD-FA5C-746E-5929-31F4222D5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0E92A74-D708-B0AF-47C4-055628A1B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B3F3A6-2CCF-45BC-B885-AF5DB0F8D653}" type="slidenum">
              <a:rPr lang="nl-NL" smtClean="0"/>
              <a:t>‹nr.›</a:t>
            </a:fld>
            <a:endParaRPr lang="nl-NL"/>
          </a:p>
        </p:txBody>
      </p:sp>
    </p:spTree>
    <p:extLst>
      <p:ext uri="{BB962C8B-B14F-4D97-AF65-F5344CB8AC3E}">
        <p14:creationId xmlns:p14="http://schemas.microsoft.com/office/powerpoint/2010/main" val="28724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D26D34-2B83-AF76-F569-CE1662A4F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965C9C2-9A74-AEFC-E16D-9DCE5D855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09317E-3748-76FB-0307-5B6B7122E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B26E21-F27F-4D87-A52D-ED5156A06F9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927EBEAD-FA5C-746E-5929-31F4222D5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0E92A74-D708-B0AF-47C4-055628A1B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B3F3A6-2CCF-45BC-B885-AF5DB0F8D653}" type="slidenum">
              <a:rPr lang="nl-NL" smtClean="0"/>
              <a:t>‹nr.›</a:t>
            </a:fld>
            <a:endParaRPr lang="nl-NL"/>
          </a:p>
        </p:txBody>
      </p:sp>
    </p:spTree>
    <p:extLst>
      <p:ext uri="{BB962C8B-B14F-4D97-AF65-F5344CB8AC3E}">
        <p14:creationId xmlns:p14="http://schemas.microsoft.com/office/powerpoint/2010/main" val="412752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nl/photo/963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kjF7sUrFRSI"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wjwezeman@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Janboer@kerkvitaal.n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Users/marijkevanselm/Library/Group%20Containers/UBF8T346G9.ms/WebArchiveCopyPasteTempFiles/com.microsoft.Word/1745485307.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buitenshuis, hemel, natuur, strand&#10;&#10;Automatisch gegenereerde beschrijving">
            <a:extLst>
              <a:ext uri="{FF2B5EF4-FFF2-40B4-BE49-F238E27FC236}">
                <a16:creationId xmlns:a16="http://schemas.microsoft.com/office/drawing/2014/main" id="{87B54C40-3B66-53BD-80B1-D7C7D80F41D7}"/>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52243" y="1402281"/>
            <a:ext cx="8955690" cy="4981858"/>
          </a:xfrm>
          <a:prstGeom prst="rect">
            <a:avLst/>
          </a:prstGeom>
        </p:spPr>
      </p:pic>
      <p:sp>
        <p:nvSpPr>
          <p:cNvPr id="3" name="Ondertitel 2">
            <a:extLst>
              <a:ext uri="{FF2B5EF4-FFF2-40B4-BE49-F238E27FC236}">
                <a16:creationId xmlns:a16="http://schemas.microsoft.com/office/drawing/2014/main" id="{87A767A7-975D-4DDC-A304-BB3D7D047CDC}"/>
              </a:ext>
            </a:extLst>
          </p:cNvPr>
          <p:cNvSpPr>
            <a:spLocks noGrp="1"/>
          </p:cNvSpPr>
          <p:nvPr>
            <p:ph type="subTitle" idx="1"/>
          </p:nvPr>
        </p:nvSpPr>
        <p:spPr>
          <a:xfrm>
            <a:off x="2369" y="180205"/>
            <a:ext cx="12192351" cy="1221899"/>
          </a:xfrm>
        </p:spPr>
        <p:txBody>
          <a:bodyPr vert="horz" lIns="91440" tIns="45720" rIns="91440" bIns="45720" rtlCol="0" anchor="t">
            <a:normAutofit/>
          </a:bodyPr>
          <a:lstStyle/>
          <a:p>
            <a:r>
              <a:rPr lang="nl-NL" sz="4000" b="1">
                <a:solidFill>
                  <a:schemeClr val="accent2">
                    <a:lumMod val="60000"/>
                    <a:lumOff val="40000"/>
                  </a:schemeClr>
                </a:solidFill>
              </a:rPr>
              <a:t>ZOUT- Klooster bij Zee</a:t>
            </a:r>
            <a:endParaRPr lang="nl-NL">
              <a:solidFill>
                <a:schemeClr val="accent2">
                  <a:lumMod val="60000"/>
                  <a:lumOff val="40000"/>
                </a:schemeClr>
              </a:solidFill>
            </a:endParaRPr>
          </a:p>
          <a:p>
            <a:r>
              <a:rPr lang="nl-NL" dirty="0"/>
              <a:t>Gemeentevergadering 11 juni 2025</a:t>
            </a:r>
          </a:p>
        </p:txBody>
      </p:sp>
    </p:spTree>
    <p:extLst>
      <p:ext uri="{BB962C8B-B14F-4D97-AF65-F5344CB8AC3E}">
        <p14:creationId xmlns:p14="http://schemas.microsoft.com/office/powerpoint/2010/main" val="208709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37787-4234-2913-D96A-47248B7B74CF}"/>
              </a:ext>
            </a:extLst>
          </p:cNvPr>
          <p:cNvSpPr>
            <a:spLocks noGrp="1"/>
          </p:cNvSpPr>
          <p:nvPr>
            <p:ph type="title"/>
          </p:nvPr>
        </p:nvSpPr>
        <p:spPr/>
        <p:txBody>
          <a:bodyPr/>
          <a:lstStyle/>
          <a:p>
            <a:pPr algn="ctr"/>
            <a:r>
              <a:rPr lang="nl-NL" dirty="0"/>
              <a:t>WAT BRENGT HET ONS</a:t>
            </a:r>
          </a:p>
        </p:txBody>
      </p:sp>
      <p:sp>
        <p:nvSpPr>
          <p:cNvPr id="3" name="Tijdelijke aanduiding voor inhoud 2">
            <a:extLst>
              <a:ext uri="{FF2B5EF4-FFF2-40B4-BE49-F238E27FC236}">
                <a16:creationId xmlns:a16="http://schemas.microsoft.com/office/drawing/2014/main" id="{28FF2F75-7AA8-5724-D7C3-4AFD4AA6582C}"/>
              </a:ext>
            </a:extLst>
          </p:cNvPr>
          <p:cNvSpPr>
            <a:spLocks noGrp="1"/>
          </p:cNvSpPr>
          <p:nvPr>
            <p:ph idx="1"/>
          </p:nvPr>
        </p:nvSpPr>
        <p:spPr/>
        <p:txBody>
          <a:bodyPr/>
          <a:lstStyle/>
          <a:p>
            <a:pPr algn="ctr"/>
            <a:endParaRPr lang="nl-NL" dirty="0"/>
          </a:p>
          <a:p>
            <a:pPr algn="ctr"/>
            <a:r>
              <a:rPr lang="nl-NL" dirty="0"/>
              <a:t>GROEI IN GELOOF</a:t>
            </a:r>
          </a:p>
          <a:p>
            <a:pPr algn="ctr"/>
            <a:r>
              <a:rPr lang="nl-NL" dirty="0"/>
              <a:t>ONTMOETING MET DORPSGENOTEN EN GASTEN</a:t>
            </a:r>
          </a:p>
          <a:p>
            <a:pPr algn="ctr"/>
            <a:r>
              <a:rPr lang="nl-NL" dirty="0"/>
              <a:t>BLOEIENDE GEMEENTE, BLOEIEND KLOOSTER</a:t>
            </a:r>
          </a:p>
          <a:p>
            <a:pPr algn="ctr"/>
            <a:r>
              <a:rPr lang="nl-NL" dirty="0"/>
              <a:t>MEER INVULLING AAN VERDIEPING EN DIACONALE PRESENTIE IN DE SAMENLEVING</a:t>
            </a:r>
          </a:p>
          <a:p>
            <a:pPr algn="ctr"/>
            <a:r>
              <a:rPr lang="nl-NL" dirty="0"/>
              <a:t>DOMINEE(S) IN DE GEMEENTE</a:t>
            </a:r>
          </a:p>
          <a:p>
            <a:pPr algn="ctr"/>
            <a:endParaRPr lang="nl-NL" dirty="0"/>
          </a:p>
        </p:txBody>
      </p:sp>
    </p:spTree>
    <p:extLst>
      <p:ext uri="{BB962C8B-B14F-4D97-AF65-F5344CB8AC3E}">
        <p14:creationId xmlns:p14="http://schemas.microsoft.com/office/powerpoint/2010/main" val="409985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52321-B154-1CA2-C970-1E3827446917}"/>
              </a:ext>
            </a:extLst>
          </p:cNvPr>
          <p:cNvSpPr>
            <a:spLocks noGrp="1"/>
          </p:cNvSpPr>
          <p:nvPr>
            <p:ph type="ctrTitle"/>
          </p:nvPr>
        </p:nvSpPr>
        <p:spPr>
          <a:xfrm>
            <a:off x="1369623" y="506212"/>
            <a:ext cx="9144000" cy="1209675"/>
          </a:xfrm>
        </p:spPr>
        <p:txBody>
          <a:bodyPr/>
          <a:lstStyle/>
          <a:p>
            <a:r>
              <a:rPr lang="nl-NL" dirty="0"/>
              <a:t>Wat is het </a:t>
            </a:r>
            <a:r>
              <a:rPr lang="nl-NL" dirty="0" err="1"/>
              <a:t>CvK</a:t>
            </a:r>
            <a:r>
              <a:rPr lang="nl-NL" dirty="0"/>
              <a:t> </a:t>
            </a:r>
          </a:p>
        </p:txBody>
      </p:sp>
      <p:pic>
        <p:nvPicPr>
          <p:cNvPr id="4" name="Afbeelding 3">
            <a:extLst>
              <a:ext uri="{FF2B5EF4-FFF2-40B4-BE49-F238E27FC236}">
                <a16:creationId xmlns:a16="http://schemas.microsoft.com/office/drawing/2014/main" id="{2CA898DB-3F77-6DE8-DAED-589F9721A3AE}"/>
              </a:ext>
            </a:extLst>
          </p:cNvPr>
          <p:cNvPicPr>
            <a:picLocks noChangeAspect="1"/>
          </p:cNvPicPr>
          <p:nvPr/>
        </p:nvPicPr>
        <p:blipFill>
          <a:blip r:embed="rId2"/>
          <a:stretch>
            <a:fillRect/>
          </a:stretch>
        </p:blipFill>
        <p:spPr>
          <a:xfrm>
            <a:off x="2724238" y="2170028"/>
            <a:ext cx="6096000" cy="4048125"/>
          </a:xfrm>
          <a:prstGeom prst="rect">
            <a:avLst/>
          </a:prstGeom>
        </p:spPr>
      </p:pic>
    </p:spTree>
    <p:extLst>
      <p:ext uri="{BB962C8B-B14F-4D97-AF65-F5344CB8AC3E}">
        <p14:creationId xmlns:p14="http://schemas.microsoft.com/office/powerpoint/2010/main" val="224333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5AD57-1398-86E9-4735-F619824FA604}"/>
              </a:ext>
            </a:extLst>
          </p:cNvPr>
          <p:cNvSpPr>
            <a:spLocks noGrp="1"/>
          </p:cNvSpPr>
          <p:nvPr>
            <p:ph type="title"/>
          </p:nvPr>
        </p:nvSpPr>
        <p:spPr/>
        <p:txBody>
          <a:bodyPr/>
          <a:lstStyle/>
          <a:p>
            <a:r>
              <a:rPr lang="nl-NL" dirty="0"/>
              <a:t>Wat is ons vermogen</a:t>
            </a:r>
            <a:br>
              <a:rPr lang="nl-NL" dirty="0"/>
            </a:br>
            <a:endParaRPr lang="nl-NL" dirty="0"/>
          </a:p>
        </p:txBody>
      </p:sp>
      <p:sp>
        <p:nvSpPr>
          <p:cNvPr id="3" name="Tijdelijke aanduiding voor inhoud 2">
            <a:extLst>
              <a:ext uri="{FF2B5EF4-FFF2-40B4-BE49-F238E27FC236}">
                <a16:creationId xmlns:a16="http://schemas.microsoft.com/office/drawing/2014/main" id="{0BA36080-318F-AA1C-77D7-7E2C45D885BA}"/>
              </a:ext>
            </a:extLst>
          </p:cNvPr>
          <p:cNvSpPr>
            <a:spLocks noGrp="1"/>
          </p:cNvSpPr>
          <p:nvPr>
            <p:ph idx="1"/>
          </p:nvPr>
        </p:nvSpPr>
        <p:spPr/>
        <p:txBody>
          <a:bodyPr>
            <a:normAutofit lnSpcReduction="10000"/>
          </a:bodyPr>
          <a:lstStyle/>
          <a:p>
            <a:r>
              <a:rPr lang="nl-NL" dirty="0"/>
              <a:t>Hoe is het verzameld: </a:t>
            </a:r>
          </a:p>
          <a:p>
            <a:pPr marL="0" indent="0">
              <a:buNone/>
            </a:pPr>
            <a:r>
              <a:rPr lang="nl-NL" dirty="0"/>
              <a:t>   historisch en soms met een specifieke opdracht</a:t>
            </a:r>
          </a:p>
          <a:p>
            <a:endParaRPr lang="nl-NL" dirty="0"/>
          </a:p>
          <a:p>
            <a:r>
              <a:rPr lang="nl-NL" dirty="0"/>
              <a:t>Hoe is het opgebouwd: </a:t>
            </a:r>
          </a:p>
          <a:p>
            <a:r>
              <a:rPr lang="nl-NL" dirty="0"/>
              <a:t>Onroerend goed</a:t>
            </a:r>
          </a:p>
          <a:p>
            <a:r>
              <a:rPr lang="nl-NL" dirty="0"/>
              <a:t>Pachtgronden</a:t>
            </a:r>
          </a:p>
          <a:p>
            <a:r>
              <a:rPr lang="nl-NL" dirty="0"/>
              <a:t>Aandelen en certificaten</a:t>
            </a:r>
          </a:p>
          <a:p>
            <a:r>
              <a:rPr lang="nl-NL" dirty="0"/>
              <a:t>Banksaldo</a:t>
            </a:r>
          </a:p>
          <a:p>
            <a:r>
              <a:rPr lang="nl-NL" dirty="0"/>
              <a:t>En waarom</a:t>
            </a:r>
          </a:p>
        </p:txBody>
      </p:sp>
    </p:spTree>
    <p:extLst>
      <p:ext uri="{BB962C8B-B14F-4D97-AF65-F5344CB8AC3E}">
        <p14:creationId xmlns:p14="http://schemas.microsoft.com/office/powerpoint/2010/main" val="419384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FA25-F07A-E39E-FE6B-5FD1D5AFC826}"/>
              </a:ext>
            </a:extLst>
          </p:cNvPr>
          <p:cNvSpPr>
            <a:spLocks noGrp="1"/>
          </p:cNvSpPr>
          <p:nvPr>
            <p:ph type="title"/>
          </p:nvPr>
        </p:nvSpPr>
        <p:spPr/>
        <p:txBody>
          <a:bodyPr/>
          <a:lstStyle/>
          <a:p>
            <a:r>
              <a:rPr lang="nl-NL" dirty="0"/>
              <a:t>Wat is het CCBB</a:t>
            </a:r>
          </a:p>
        </p:txBody>
      </p:sp>
      <p:pic>
        <p:nvPicPr>
          <p:cNvPr id="4" name="Afbeelding 3">
            <a:extLst>
              <a:ext uri="{FF2B5EF4-FFF2-40B4-BE49-F238E27FC236}">
                <a16:creationId xmlns:a16="http://schemas.microsoft.com/office/drawing/2014/main" id="{E5A0B67E-C341-7957-47CA-06A3B39B7D04}"/>
              </a:ext>
            </a:extLst>
          </p:cNvPr>
          <p:cNvPicPr>
            <a:picLocks noChangeAspect="1"/>
          </p:cNvPicPr>
          <p:nvPr/>
        </p:nvPicPr>
        <p:blipFill>
          <a:blip r:embed="rId2"/>
          <a:stretch>
            <a:fillRect/>
          </a:stretch>
        </p:blipFill>
        <p:spPr>
          <a:xfrm>
            <a:off x="2865120" y="1506379"/>
            <a:ext cx="6172200" cy="4114800"/>
          </a:xfrm>
          <a:prstGeom prst="rect">
            <a:avLst/>
          </a:prstGeom>
        </p:spPr>
      </p:pic>
      <p:sp>
        <p:nvSpPr>
          <p:cNvPr id="6" name="Tijdelijke aanduiding voor inhoud 5">
            <a:extLst>
              <a:ext uri="{FF2B5EF4-FFF2-40B4-BE49-F238E27FC236}">
                <a16:creationId xmlns:a16="http://schemas.microsoft.com/office/drawing/2014/main" id="{9A429A48-6311-8F12-5BEB-D1DC42CDAF8E}"/>
              </a:ext>
            </a:extLst>
          </p:cNvPr>
          <p:cNvSpPr>
            <a:spLocks noGrp="1"/>
          </p:cNvSpPr>
          <p:nvPr>
            <p:ph idx="1"/>
          </p:nvPr>
        </p:nvSpPr>
        <p:spPr>
          <a:xfrm>
            <a:off x="1264920" y="5696585"/>
            <a:ext cx="10622280" cy="1161415"/>
          </a:xfrm>
        </p:spPr>
        <p:txBody>
          <a:bodyPr/>
          <a:lstStyle/>
          <a:p>
            <a:r>
              <a:rPr lang="nl-NL" dirty="0"/>
              <a:t>Classicaal college voor de Behandeling van Beheerszaken</a:t>
            </a:r>
          </a:p>
        </p:txBody>
      </p:sp>
    </p:spTree>
    <p:extLst>
      <p:ext uri="{BB962C8B-B14F-4D97-AF65-F5344CB8AC3E}">
        <p14:creationId xmlns:p14="http://schemas.microsoft.com/office/powerpoint/2010/main" val="428735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39AC5-6D8D-3115-C2D6-9714C2406750}"/>
              </a:ext>
            </a:extLst>
          </p:cNvPr>
          <p:cNvSpPr>
            <a:spLocks noGrp="1"/>
          </p:cNvSpPr>
          <p:nvPr>
            <p:ph type="title"/>
          </p:nvPr>
        </p:nvSpPr>
        <p:spPr/>
        <p:txBody>
          <a:bodyPr/>
          <a:lstStyle/>
          <a:p>
            <a:r>
              <a:rPr lang="nl-NL" dirty="0"/>
              <a:t>Wat wil ZOUT</a:t>
            </a:r>
            <a:br>
              <a:rPr lang="nl-NL" dirty="0"/>
            </a:br>
            <a:endParaRPr lang="nl-NL" dirty="0"/>
          </a:p>
        </p:txBody>
      </p:sp>
      <p:sp>
        <p:nvSpPr>
          <p:cNvPr id="3" name="Tijdelijke aanduiding voor inhoud 2">
            <a:extLst>
              <a:ext uri="{FF2B5EF4-FFF2-40B4-BE49-F238E27FC236}">
                <a16:creationId xmlns:a16="http://schemas.microsoft.com/office/drawing/2014/main" id="{B216BCBC-C0E6-7452-FBDD-09B4B29BB696}"/>
              </a:ext>
            </a:extLst>
          </p:cNvPr>
          <p:cNvSpPr>
            <a:spLocks noGrp="1"/>
          </p:cNvSpPr>
          <p:nvPr>
            <p:ph idx="1"/>
          </p:nvPr>
        </p:nvSpPr>
        <p:spPr/>
        <p:txBody>
          <a:bodyPr/>
          <a:lstStyle/>
          <a:p>
            <a:pPr marL="0" indent="0">
              <a:buNone/>
            </a:pPr>
            <a:endParaRPr lang="nl-NL" dirty="0"/>
          </a:p>
          <a:p>
            <a:r>
              <a:rPr lang="nl-NL" dirty="0"/>
              <a:t>En wat kunnen wij als kerk bijdragen</a:t>
            </a:r>
          </a:p>
        </p:txBody>
      </p:sp>
    </p:spTree>
    <p:extLst>
      <p:ext uri="{BB962C8B-B14F-4D97-AF65-F5344CB8AC3E}">
        <p14:creationId xmlns:p14="http://schemas.microsoft.com/office/powerpoint/2010/main" val="313623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BABAB-0816-B73C-F83D-8D0D23AFBC8E}"/>
              </a:ext>
            </a:extLst>
          </p:cNvPr>
          <p:cNvSpPr>
            <a:spLocks noGrp="1"/>
          </p:cNvSpPr>
          <p:nvPr>
            <p:ph type="title"/>
          </p:nvPr>
        </p:nvSpPr>
        <p:spPr>
          <a:xfrm>
            <a:off x="838200" y="611311"/>
            <a:ext cx="10515600" cy="911860"/>
          </a:xfrm>
        </p:spPr>
        <p:txBody>
          <a:bodyPr>
            <a:normAutofit fontScale="90000"/>
          </a:bodyPr>
          <a:lstStyle/>
          <a:p>
            <a:r>
              <a:rPr lang="nl-NL" dirty="0"/>
              <a:t>de aanschaf van een pand:</a:t>
            </a:r>
            <a:br>
              <a:rPr lang="nl-NL" dirty="0"/>
            </a:br>
            <a:endParaRPr lang="nl-NL" dirty="0"/>
          </a:p>
        </p:txBody>
      </p:sp>
      <p:sp>
        <p:nvSpPr>
          <p:cNvPr id="3" name="Tijdelijke aanduiding voor inhoud 2">
            <a:extLst>
              <a:ext uri="{FF2B5EF4-FFF2-40B4-BE49-F238E27FC236}">
                <a16:creationId xmlns:a16="http://schemas.microsoft.com/office/drawing/2014/main" id="{48C270C3-D20F-CE00-DBA9-D32AA0E6E34A}"/>
              </a:ext>
            </a:extLst>
          </p:cNvPr>
          <p:cNvSpPr>
            <a:spLocks noGrp="1"/>
          </p:cNvSpPr>
          <p:nvPr>
            <p:ph idx="1"/>
          </p:nvPr>
        </p:nvSpPr>
        <p:spPr/>
        <p:txBody>
          <a:bodyPr/>
          <a:lstStyle/>
          <a:p>
            <a:r>
              <a:rPr lang="nl-NL" dirty="0"/>
              <a:t>	Investering</a:t>
            </a:r>
          </a:p>
          <a:p>
            <a:r>
              <a:rPr lang="nl-NL" dirty="0"/>
              <a:t>	Bijkomende kosten</a:t>
            </a:r>
          </a:p>
          <a:p>
            <a:r>
              <a:rPr lang="nl-NL" dirty="0"/>
              <a:t>	Risico’s en kansen</a:t>
            </a:r>
          </a:p>
          <a:p>
            <a:r>
              <a:rPr lang="nl-NL" dirty="0"/>
              <a:t>	Tijdpad</a:t>
            </a:r>
          </a:p>
          <a:p>
            <a:endParaRPr lang="nl-NL" dirty="0"/>
          </a:p>
        </p:txBody>
      </p:sp>
      <p:pic>
        <p:nvPicPr>
          <p:cNvPr id="4" name="Afbeelding 3">
            <a:extLst>
              <a:ext uri="{FF2B5EF4-FFF2-40B4-BE49-F238E27FC236}">
                <a16:creationId xmlns:a16="http://schemas.microsoft.com/office/drawing/2014/main" id="{DE6D8B50-634C-EDEE-A020-22FD98AFC8B5}"/>
              </a:ext>
            </a:extLst>
          </p:cNvPr>
          <p:cNvPicPr>
            <a:picLocks noChangeAspect="1"/>
          </p:cNvPicPr>
          <p:nvPr/>
        </p:nvPicPr>
        <p:blipFill>
          <a:blip r:embed="rId2"/>
          <a:stretch>
            <a:fillRect/>
          </a:stretch>
        </p:blipFill>
        <p:spPr>
          <a:xfrm>
            <a:off x="6379374" y="2430534"/>
            <a:ext cx="4974426" cy="3746429"/>
          </a:xfrm>
          <a:prstGeom prst="rect">
            <a:avLst/>
          </a:prstGeom>
        </p:spPr>
      </p:pic>
    </p:spTree>
    <p:extLst>
      <p:ext uri="{BB962C8B-B14F-4D97-AF65-F5344CB8AC3E}">
        <p14:creationId xmlns:p14="http://schemas.microsoft.com/office/powerpoint/2010/main" val="424811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9D0B6-96A8-5704-FD61-AAB5A05AAEB6}"/>
              </a:ext>
            </a:extLst>
          </p:cNvPr>
          <p:cNvSpPr>
            <a:spLocks noGrp="1"/>
          </p:cNvSpPr>
          <p:nvPr>
            <p:ph type="title"/>
          </p:nvPr>
        </p:nvSpPr>
        <p:spPr/>
        <p:txBody>
          <a:bodyPr/>
          <a:lstStyle/>
          <a:p>
            <a:r>
              <a:rPr lang="nl-NL" dirty="0"/>
              <a:t>Hoeveel kan er worden vrijgemaakt</a:t>
            </a:r>
            <a:br>
              <a:rPr lang="nl-NL" dirty="0"/>
            </a:br>
            <a:endParaRPr lang="nl-NL" dirty="0"/>
          </a:p>
        </p:txBody>
      </p:sp>
      <p:sp>
        <p:nvSpPr>
          <p:cNvPr id="3" name="Tijdelijke aanduiding voor inhoud 2">
            <a:extLst>
              <a:ext uri="{FF2B5EF4-FFF2-40B4-BE49-F238E27FC236}">
                <a16:creationId xmlns:a16="http://schemas.microsoft.com/office/drawing/2014/main" id="{990533C6-5A06-D9A0-A734-3B4CABF8FD69}"/>
              </a:ext>
            </a:extLst>
          </p:cNvPr>
          <p:cNvSpPr>
            <a:spLocks noGrp="1"/>
          </p:cNvSpPr>
          <p:nvPr>
            <p:ph idx="1"/>
          </p:nvPr>
        </p:nvSpPr>
        <p:spPr/>
        <p:txBody>
          <a:bodyPr/>
          <a:lstStyle/>
          <a:p>
            <a:r>
              <a:rPr lang="nl-NL" dirty="0"/>
              <a:t>	Onder welke voorwaarden</a:t>
            </a:r>
          </a:p>
          <a:p>
            <a:r>
              <a:rPr lang="nl-NL" dirty="0"/>
              <a:t>	En wat zijn de consequenties en risico’s</a:t>
            </a:r>
          </a:p>
          <a:p>
            <a:endParaRPr lang="nl-NL" dirty="0"/>
          </a:p>
        </p:txBody>
      </p:sp>
    </p:spTree>
    <p:extLst>
      <p:ext uri="{BB962C8B-B14F-4D97-AF65-F5344CB8AC3E}">
        <p14:creationId xmlns:p14="http://schemas.microsoft.com/office/powerpoint/2010/main" val="401140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20CBE-7087-4B1E-E043-FB10844CF63B}"/>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494D1383-017B-96BD-7A40-9390998555BA}"/>
              </a:ext>
            </a:extLst>
          </p:cNvPr>
          <p:cNvSpPr>
            <a:spLocks noGrp="1"/>
          </p:cNvSpPr>
          <p:nvPr>
            <p:ph idx="1"/>
          </p:nvPr>
        </p:nvSpPr>
        <p:spPr/>
        <p:txBody>
          <a:bodyPr/>
          <a:lstStyle/>
          <a:p>
            <a:r>
              <a:rPr lang="nl-NL" dirty="0"/>
              <a:t>Voorstel: €1.1 M voor de aanschaf van het pand</a:t>
            </a:r>
          </a:p>
        </p:txBody>
      </p:sp>
      <p:pic>
        <p:nvPicPr>
          <p:cNvPr id="4" name="Afbeelding 3">
            <a:extLst>
              <a:ext uri="{FF2B5EF4-FFF2-40B4-BE49-F238E27FC236}">
                <a16:creationId xmlns:a16="http://schemas.microsoft.com/office/drawing/2014/main" id="{DD378A75-EC55-4F5D-BAB6-F95030F50DB0}"/>
              </a:ext>
            </a:extLst>
          </p:cNvPr>
          <p:cNvPicPr>
            <a:picLocks noChangeAspect="1"/>
          </p:cNvPicPr>
          <p:nvPr/>
        </p:nvPicPr>
        <p:blipFill>
          <a:blip r:embed="rId2"/>
          <a:stretch>
            <a:fillRect/>
          </a:stretch>
        </p:blipFill>
        <p:spPr>
          <a:xfrm>
            <a:off x="1580534" y="2543174"/>
            <a:ext cx="6755745" cy="3807783"/>
          </a:xfrm>
          <a:prstGeom prst="rect">
            <a:avLst/>
          </a:prstGeom>
        </p:spPr>
      </p:pic>
    </p:spTree>
    <p:extLst>
      <p:ext uri="{BB962C8B-B14F-4D97-AF65-F5344CB8AC3E}">
        <p14:creationId xmlns:p14="http://schemas.microsoft.com/office/powerpoint/2010/main" val="27168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FC973-BE67-8247-8108-0A1A61945EA9}"/>
              </a:ext>
            </a:extLst>
          </p:cNvPr>
          <p:cNvSpPr>
            <a:spLocks noGrp="1"/>
          </p:cNvSpPr>
          <p:nvPr>
            <p:ph type="title"/>
          </p:nvPr>
        </p:nvSpPr>
        <p:spPr/>
        <p:txBody>
          <a:bodyPr/>
          <a:lstStyle/>
          <a:p>
            <a:r>
              <a:rPr lang="nl-NL" dirty="0"/>
              <a:t>hoe halen we dit geld bij elkaar:</a:t>
            </a:r>
            <a:br>
              <a:rPr lang="nl-NL" dirty="0"/>
            </a:br>
            <a:endParaRPr lang="nl-NL" dirty="0"/>
          </a:p>
        </p:txBody>
      </p:sp>
      <p:sp>
        <p:nvSpPr>
          <p:cNvPr id="3" name="Tijdelijke aanduiding voor inhoud 2">
            <a:extLst>
              <a:ext uri="{FF2B5EF4-FFF2-40B4-BE49-F238E27FC236}">
                <a16:creationId xmlns:a16="http://schemas.microsoft.com/office/drawing/2014/main" id="{2B10ABDF-B12B-0A50-87DF-5BAEFF416996}"/>
              </a:ext>
            </a:extLst>
          </p:cNvPr>
          <p:cNvSpPr>
            <a:spLocks noGrp="1"/>
          </p:cNvSpPr>
          <p:nvPr>
            <p:ph idx="1"/>
          </p:nvPr>
        </p:nvSpPr>
        <p:spPr/>
        <p:txBody>
          <a:bodyPr/>
          <a:lstStyle/>
          <a:p>
            <a:r>
              <a:rPr lang="nl-NL" dirty="0"/>
              <a:t>	Verkoop van pachtgronden</a:t>
            </a:r>
          </a:p>
          <a:p>
            <a:r>
              <a:rPr lang="nl-NL" dirty="0"/>
              <a:t>	Terugvragen van vermogen bij </a:t>
            </a:r>
            <a:r>
              <a:rPr lang="nl-NL" dirty="0" err="1"/>
              <a:t>Oiko</a:t>
            </a:r>
            <a:r>
              <a:rPr lang="nl-NL" dirty="0"/>
              <a:t> Credit</a:t>
            </a:r>
          </a:p>
          <a:p>
            <a:endParaRPr lang="nl-NL" dirty="0"/>
          </a:p>
        </p:txBody>
      </p:sp>
      <p:pic>
        <p:nvPicPr>
          <p:cNvPr id="4" name="Afbeelding 3">
            <a:extLst>
              <a:ext uri="{FF2B5EF4-FFF2-40B4-BE49-F238E27FC236}">
                <a16:creationId xmlns:a16="http://schemas.microsoft.com/office/drawing/2014/main" id="{ECCA5642-6C68-80C0-A866-32D153B0EC74}"/>
              </a:ext>
            </a:extLst>
          </p:cNvPr>
          <p:cNvPicPr>
            <a:picLocks noChangeAspect="1"/>
          </p:cNvPicPr>
          <p:nvPr/>
        </p:nvPicPr>
        <p:blipFill>
          <a:blip r:embed="rId2"/>
          <a:stretch>
            <a:fillRect/>
          </a:stretch>
        </p:blipFill>
        <p:spPr>
          <a:xfrm>
            <a:off x="3032760" y="3172619"/>
            <a:ext cx="5135880" cy="3139281"/>
          </a:xfrm>
          <a:prstGeom prst="rect">
            <a:avLst/>
          </a:prstGeom>
        </p:spPr>
      </p:pic>
    </p:spTree>
    <p:extLst>
      <p:ext uri="{BB962C8B-B14F-4D97-AF65-F5344CB8AC3E}">
        <p14:creationId xmlns:p14="http://schemas.microsoft.com/office/powerpoint/2010/main" val="143432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8C4F1-C70F-006E-8857-7A49624DA1CF}"/>
              </a:ext>
            </a:extLst>
          </p:cNvPr>
          <p:cNvSpPr>
            <a:spLocks noGrp="1"/>
          </p:cNvSpPr>
          <p:nvPr>
            <p:ph type="title"/>
          </p:nvPr>
        </p:nvSpPr>
        <p:spPr/>
        <p:txBody>
          <a:bodyPr/>
          <a:lstStyle/>
          <a:p>
            <a:r>
              <a:rPr lang="nl-NL" dirty="0"/>
              <a:t>Effect op onze begroting</a:t>
            </a:r>
          </a:p>
        </p:txBody>
      </p:sp>
      <p:sp>
        <p:nvSpPr>
          <p:cNvPr id="3" name="Tijdelijke aanduiding voor inhoud 2">
            <a:extLst>
              <a:ext uri="{FF2B5EF4-FFF2-40B4-BE49-F238E27FC236}">
                <a16:creationId xmlns:a16="http://schemas.microsoft.com/office/drawing/2014/main" id="{912E06BE-453F-3C9A-BBD7-5C381BB94755}"/>
              </a:ext>
            </a:extLst>
          </p:cNvPr>
          <p:cNvSpPr>
            <a:spLocks noGrp="1"/>
          </p:cNvSpPr>
          <p:nvPr>
            <p:ph idx="1"/>
          </p:nvPr>
        </p:nvSpPr>
        <p:spPr/>
        <p:txBody>
          <a:bodyPr/>
          <a:lstStyle/>
          <a:p>
            <a:pPr marL="0" indent="0">
              <a:buNone/>
            </a:pPr>
            <a:endParaRPr lang="nl-NL" dirty="0"/>
          </a:p>
        </p:txBody>
      </p:sp>
      <p:pic>
        <p:nvPicPr>
          <p:cNvPr id="4" name="Afbeelding 3">
            <a:extLst>
              <a:ext uri="{FF2B5EF4-FFF2-40B4-BE49-F238E27FC236}">
                <a16:creationId xmlns:a16="http://schemas.microsoft.com/office/drawing/2014/main" id="{B0F56995-2A61-75B7-D7A2-E4866CED912A}"/>
              </a:ext>
            </a:extLst>
          </p:cNvPr>
          <p:cNvPicPr>
            <a:picLocks noChangeAspect="1"/>
          </p:cNvPicPr>
          <p:nvPr/>
        </p:nvPicPr>
        <p:blipFill>
          <a:blip r:embed="rId2"/>
          <a:stretch>
            <a:fillRect/>
          </a:stretch>
        </p:blipFill>
        <p:spPr>
          <a:xfrm>
            <a:off x="3590036" y="1825626"/>
            <a:ext cx="5011928" cy="4351338"/>
          </a:xfrm>
          <a:prstGeom prst="rect">
            <a:avLst/>
          </a:prstGeom>
        </p:spPr>
      </p:pic>
    </p:spTree>
    <p:extLst>
      <p:ext uri="{BB962C8B-B14F-4D97-AF65-F5344CB8AC3E}">
        <p14:creationId xmlns:p14="http://schemas.microsoft.com/office/powerpoint/2010/main" val="74245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9528B-55F6-3D8E-E422-CF9D1DED1232}"/>
              </a:ext>
            </a:extLst>
          </p:cNvPr>
          <p:cNvSpPr>
            <a:spLocks noGrp="1"/>
          </p:cNvSpPr>
          <p:nvPr>
            <p:ph type="title"/>
          </p:nvPr>
        </p:nvSpPr>
        <p:spPr/>
        <p:txBody>
          <a:bodyPr/>
          <a:lstStyle/>
          <a:p>
            <a:r>
              <a:rPr lang="nl-NL" dirty="0"/>
              <a:t>Opbouw van de presentatie</a:t>
            </a:r>
          </a:p>
        </p:txBody>
      </p:sp>
      <p:sp>
        <p:nvSpPr>
          <p:cNvPr id="3" name="Tijdelijke aanduiding voor inhoud 2">
            <a:extLst>
              <a:ext uri="{FF2B5EF4-FFF2-40B4-BE49-F238E27FC236}">
                <a16:creationId xmlns:a16="http://schemas.microsoft.com/office/drawing/2014/main" id="{2E535506-2E3C-B317-694B-572FC4CAA498}"/>
              </a:ext>
            </a:extLst>
          </p:cNvPr>
          <p:cNvSpPr>
            <a:spLocks noGrp="1"/>
          </p:cNvSpPr>
          <p:nvPr>
            <p:ph idx="1"/>
          </p:nvPr>
        </p:nvSpPr>
        <p:spPr/>
        <p:txBody>
          <a:bodyPr vert="horz" lIns="91440" tIns="45720" rIns="91440" bIns="45720" rtlCol="0" anchor="t">
            <a:normAutofit/>
          </a:bodyPr>
          <a:lstStyle/>
          <a:p>
            <a:r>
              <a:rPr lang="nl-NL" dirty="0"/>
              <a:t>Aanleiding en visie/identiteit (Marijke van </a:t>
            </a:r>
            <a:r>
              <a:rPr lang="nl-NL" dirty="0" err="1"/>
              <a:t>Selm</a:t>
            </a:r>
            <a:r>
              <a:rPr lang="nl-NL" dirty="0"/>
              <a:t>)</a:t>
            </a:r>
          </a:p>
          <a:p>
            <a:r>
              <a:rPr lang="nl-NL" dirty="0"/>
              <a:t>Bekostiging en rol </a:t>
            </a:r>
            <a:r>
              <a:rPr lang="nl-NL" dirty="0" err="1"/>
              <a:t>CvK</a:t>
            </a:r>
            <a:r>
              <a:rPr lang="nl-NL" dirty="0"/>
              <a:t>/Diaconie (Hans Hofstede)</a:t>
            </a:r>
          </a:p>
          <a:p>
            <a:r>
              <a:rPr lang="nl-NL" dirty="0"/>
              <a:t>Ruimte voor vragen/pauze</a:t>
            </a:r>
          </a:p>
          <a:p>
            <a:r>
              <a:rPr lang="nl-NL" dirty="0"/>
              <a:t>Stand van zaken organisatorisch (Wietze Jan </a:t>
            </a:r>
            <a:r>
              <a:rPr lang="nl-NL" err="1"/>
              <a:t>Wezeman</a:t>
            </a:r>
            <a:r>
              <a:rPr lang="nl-NL" dirty="0"/>
              <a:t>)</a:t>
            </a:r>
          </a:p>
          <a:p>
            <a:r>
              <a:rPr lang="nl-NL" dirty="0"/>
              <a:t>Stand van zaken bedrijfsvoering (Helma </a:t>
            </a:r>
            <a:r>
              <a:rPr lang="nl-NL" dirty="0" err="1"/>
              <a:t>Verkerk</a:t>
            </a:r>
            <a:r>
              <a:rPr lang="nl-NL" dirty="0"/>
              <a:t>)</a:t>
            </a:r>
          </a:p>
          <a:p>
            <a:r>
              <a:rPr lang="nl-NL" dirty="0"/>
              <a:t>Stand van zaken programmering (</a:t>
            </a:r>
            <a:r>
              <a:rPr lang="nl-NL" dirty="0" err="1"/>
              <a:t>Greco</a:t>
            </a:r>
            <a:r>
              <a:rPr lang="nl-NL" dirty="0"/>
              <a:t> Idema)</a:t>
            </a:r>
          </a:p>
          <a:p>
            <a:r>
              <a:rPr lang="nl-NL" dirty="0"/>
              <a:t>Ruimte voor vragen</a:t>
            </a:r>
          </a:p>
          <a:p>
            <a:r>
              <a:rPr lang="nl-NL" dirty="0"/>
              <a:t>Afsluiting</a:t>
            </a:r>
          </a:p>
        </p:txBody>
      </p:sp>
    </p:spTree>
    <p:extLst>
      <p:ext uri="{BB962C8B-B14F-4D97-AF65-F5344CB8AC3E}">
        <p14:creationId xmlns:p14="http://schemas.microsoft.com/office/powerpoint/2010/main" val="324302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41B02-7F8B-5CD2-6EA9-7A3BCBE77013}"/>
              </a:ext>
            </a:extLst>
          </p:cNvPr>
          <p:cNvSpPr>
            <a:spLocks noGrp="1"/>
          </p:cNvSpPr>
          <p:nvPr>
            <p:ph type="title"/>
          </p:nvPr>
        </p:nvSpPr>
        <p:spPr/>
        <p:txBody>
          <a:bodyPr/>
          <a:lstStyle/>
          <a:p>
            <a:r>
              <a:rPr lang="nl-NL" dirty="0"/>
              <a:t>Kans </a:t>
            </a:r>
            <a:r>
              <a:rPr lang="nl-NL"/>
              <a:t>en risico</a:t>
            </a:r>
            <a:br>
              <a:rPr lang="nl-NL" dirty="0"/>
            </a:br>
            <a:endParaRPr lang="nl-NL" dirty="0"/>
          </a:p>
        </p:txBody>
      </p:sp>
      <p:sp>
        <p:nvSpPr>
          <p:cNvPr id="3" name="Tijdelijke aanduiding voor inhoud 2">
            <a:extLst>
              <a:ext uri="{FF2B5EF4-FFF2-40B4-BE49-F238E27FC236}">
                <a16:creationId xmlns:a16="http://schemas.microsoft.com/office/drawing/2014/main" id="{69B2DC4D-1595-3BE1-7B2D-57F66917829A}"/>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64638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2756B-3808-0209-8DC2-E52AB4CFEB94}"/>
              </a:ext>
            </a:extLst>
          </p:cNvPr>
          <p:cNvSpPr>
            <a:spLocks noGrp="1"/>
          </p:cNvSpPr>
          <p:nvPr>
            <p:ph type="title"/>
          </p:nvPr>
        </p:nvSpPr>
        <p:spPr/>
        <p:txBody>
          <a:bodyPr/>
          <a:lstStyle/>
          <a:p>
            <a:r>
              <a:rPr lang="nl-NL" dirty="0"/>
              <a:t>Organisatorische onderwerpen</a:t>
            </a:r>
          </a:p>
        </p:txBody>
      </p:sp>
      <p:sp>
        <p:nvSpPr>
          <p:cNvPr id="3" name="Tijdelijke aanduiding voor inhoud 2">
            <a:extLst>
              <a:ext uri="{FF2B5EF4-FFF2-40B4-BE49-F238E27FC236}">
                <a16:creationId xmlns:a16="http://schemas.microsoft.com/office/drawing/2014/main" id="{4CACB147-92CF-592C-7133-151BC5DCBB0E}"/>
              </a:ext>
            </a:extLst>
          </p:cNvPr>
          <p:cNvSpPr>
            <a:spLocks noGrp="1"/>
          </p:cNvSpPr>
          <p:nvPr>
            <p:ph idx="1"/>
          </p:nvPr>
        </p:nvSpPr>
        <p:spPr/>
        <p:txBody>
          <a:bodyPr vert="horz" lIns="91440" tIns="45720" rIns="91440" bIns="45720" rtlCol="0" anchor="t">
            <a:normAutofit/>
          </a:bodyPr>
          <a:lstStyle/>
          <a:p>
            <a:r>
              <a:rPr lang="nl-NL" dirty="0"/>
              <a:t>Naam: ZOUT – Klooster bij Zee</a:t>
            </a:r>
          </a:p>
          <a:p>
            <a:r>
              <a:rPr lang="nl-NL" dirty="0"/>
              <a:t>Statuten bijna afgerond </a:t>
            </a:r>
          </a:p>
          <a:p>
            <a:r>
              <a:rPr lang="nl-NL" dirty="0"/>
              <a:t>Statuten Vriendenstichting idem (kwartiermaker Hans Visser)</a:t>
            </a:r>
          </a:p>
          <a:p>
            <a:r>
              <a:rPr lang="nl-NL" dirty="0"/>
              <a:t>Werkgroep met 2 subgroepen: bedrijfsvoering / programma's; en twee kwartiermakers: Helma </a:t>
            </a:r>
            <a:r>
              <a:rPr lang="nl-NL" dirty="0" err="1"/>
              <a:t>Verkerk</a:t>
            </a:r>
            <a:r>
              <a:rPr lang="nl-NL" dirty="0"/>
              <a:t> en </a:t>
            </a:r>
            <a:r>
              <a:rPr lang="nl-NL" dirty="0" err="1"/>
              <a:t>Greco</a:t>
            </a:r>
            <a:r>
              <a:rPr lang="nl-NL" dirty="0"/>
              <a:t> Idema</a:t>
            </a:r>
          </a:p>
          <a:p>
            <a:r>
              <a:rPr lang="nl-NL" dirty="0"/>
              <a:t>Stuurgroep met Regina, Annette, Helma en WJ -&gt; afstemming over samenwerking / gebruik kerk / beschikbare gelden etc.</a:t>
            </a:r>
          </a:p>
          <a:p>
            <a:r>
              <a:rPr lang="nl-NL" dirty="0"/>
              <a:t>Vastgoed (geheimhouding)</a:t>
            </a:r>
          </a:p>
          <a:p>
            <a:pPr marL="0" indent="0">
              <a:buNone/>
            </a:pPr>
            <a:endParaRPr lang="nl-NL" dirty="0"/>
          </a:p>
          <a:p>
            <a:endParaRPr lang="nl-NL" dirty="0"/>
          </a:p>
        </p:txBody>
      </p:sp>
    </p:spTree>
    <p:extLst>
      <p:ext uri="{BB962C8B-B14F-4D97-AF65-F5344CB8AC3E}">
        <p14:creationId xmlns:p14="http://schemas.microsoft.com/office/powerpoint/2010/main" val="1879859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8ADD9-9D3B-1EDA-1EB9-1DEB27DA9FF6}"/>
              </a:ext>
            </a:extLst>
          </p:cNvPr>
          <p:cNvSpPr>
            <a:spLocks noGrp="1"/>
          </p:cNvSpPr>
          <p:nvPr>
            <p:ph type="title"/>
          </p:nvPr>
        </p:nvSpPr>
        <p:spPr>
          <a:xfrm>
            <a:off x="777240" y="642216"/>
            <a:ext cx="10515600" cy="1325563"/>
          </a:xfrm>
        </p:spPr>
        <p:txBody>
          <a:bodyPr>
            <a:normAutofit/>
          </a:bodyPr>
          <a:lstStyle/>
          <a:p>
            <a:r>
              <a:rPr lang="nl-NL" dirty="0"/>
              <a:t>Bedrijfsvoering -</a:t>
            </a:r>
            <a:br>
              <a:rPr lang="nl-NL" dirty="0"/>
            </a:br>
            <a:r>
              <a:rPr lang="nl-NL" sz="3600" dirty="0"/>
              <a:t>besturing en verantwoording</a:t>
            </a:r>
          </a:p>
        </p:txBody>
      </p:sp>
      <p:sp>
        <p:nvSpPr>
          <p:cNvPr id="3" name="Tijdelijke aanduiding voor inhoud 2">
            <a:extLst>
              <a:ext uri="{FF2B5EF4-FFF2-40B4-BE49-F238E27FC236}">
                <a16:creationId xmlns:a16="http://schemas.microsoft.com/office/drawing/2014/main" id="{8E919640-1D41-3041-7597-E1F14D342329}"/>
              </a:ext>
            </a:extLst>
          </p:cNvPr>
          <p:cNvSpPr>
            <a:spLocks noGrp="1"/>
          </p:cNvSpPr>
          <p:nvPr>
            <p:ph idx="1"/>
          </p:nvPr>
        </p:nvSpPr>
        <p:spPr>
          <a:xfrm>
            <a:off x="732906" y="2486643"/>
            <a:ext cx="10515600" cy="4351338"/>
          </a:xfrm>
        </p:spPr>
        <p:txBody>
          <a:bodyPr vert="horz" lIns="91440" tIns="45720" rIns="91440" bIns="45720" rtlCol="0" anchor="t">
            <a:normAutofit/>
          </a:bodyPr>
          <a:lstStyle/>
          <a:p>
            <a:pPr marL="514350" indent="-514350">
              <a:buFont typeface="+mj-lt"/>
              <a:buAutoNum type="arabicPeriod"/>
            </a:pPr>
            <a:r>
              <a:rPr lang="nl-NL" dirty="0"/>
              <a:t>ZOUT wordt een aparte stichting met betaalde professionele directeur (0,8-1,0 fte) die integraal verantwoordelijk is  (zowel voor programmering als voor bedrijfsvoering). </a:t>
            </a:r>
          </a:p>
          <a:p>
            <a:pPr marL="514350" indent="-514350">
              <a:buFont typeface="+mj-lt"/>
              <a:buAutoNum type="arabicPeriod"/>
            </a:pPr>
            <a:r>
              <a:rPr lang="nl-NL" dirty="0"/>
              <a:t>Directeur legt verantwoording af aan de Raad van Toezicht (met minimaal 3 leden, waarvan in ieder geval 1 benoemd vanuit de PGO)</a:t>
            </a:r>
          </a:p>
          <a:p>
            <a:pPr marL="514350" indent="-514350">
              <a:buFont typeface="+mj-lt"/>
              <a:buAutoNum type="arabicPeriod"/>
            </a:pPr>
            <a:r>
              <a:rPr lang="nl-NL" dirty="0"/>
              <a:t>Samenwerkingsconvenant tussen PGO en stichting ZOUT waarin de uitgangspunten en voorwaarden voor de samenwerking zijn vastgelegd. </a:t>
            </a:r>
          </a:p>
          <a:p>
            <a:pPr lvl="1"/>
            <a:endParaRPr lang="nl-NL" dirty="0"/>
          </a:p>
          <a:p>
            <a:pPr marL="0" indent="0">
              <a:buNone/>
            </a:pPr>
            <a:endParaRPr lang="nl-NL" dirty="0"/>
          </a:p>
        </p:txBody>
      </p:sp>
      <p:pic>
        <p:nvPicPr>
          <p:cNvPr id="5" name="Afbeelding 4">
            <a:extLst>
              <a:ext uri="{FF2B5EF4-FFF2-40B4-BE49-F238E27FC236}">
                <a16:creationId xmlns:a16="http://schemas.microsoft.com/office/drawing/2014/main" id="{135D525E-8329-4399-BEC6-6EB6DEA71235}"/>
              </a:ext>
            </a:extLst>
          </p:cNvPr>
          <p:cNvPicPr>
            <a:picLocks noChangeAspect="1"/>
          </p:cNvPicPr>
          <p:nvPr/>
        </p:nvPicPr>
        <p:blipFill>
          <a:blip r:embed="rId2"/>
          <a:stretch>
            <a:fillRect/>
          </a:stretch>
        </p:blipFill>
        <p:spPr>
          <a:xfrm>
            <a:off x="7830588" y="241692"/>
            <a:ext cx="4094572" cy="2024912"/>
          </a:xfrm>
          <a:prstGeom prst="rect">
            <a:avLst/>
          </a:prstGeom>
        </p:spPr>
      </p:pic>
    </p:spTree>
    <p:extLst>
      <p:ext uri="{BB962C8B-B14F-4D97-AF65-F5344CB8AC3E}">
        <p14:creationId xmlns:p14="http://schemas.microsoft.com/office/powerpoint/2010/main" val="170672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8ADD9-9D3B-1EDA-1EB9-1DEB27DA9FF6}"/>
              </a:ext>
            </a:extLst>
          </p:cNvPr>
          <p:cNvSpPr>
            <a:spLocks noGrp="1"/>
          </p:cNvSpPr>
          <p:nvPr>
            <p:ph type="title"/>
          </p:nvPr>
        </p:nvSpPr>
        <p:spPr>
          <a:xfrm>
            <a:off x="793866" y="551108"/>
            <a:ext cx="10515600" cy="1325563"/>
          </a:xfrm>
        </p:spPr>
        <p:txBody>
          <a:bodyPr/>
          <a:lstStyle/>
          <a:p>
            <a:r>
              <a:rPr lang="nl-NL" dirty="0"/>
              <a:t>Bedrijfsvoering – </a:t>
            </a:r>
            <a:br>
              <a:rPr lang="nl-NL" dirty="0"/>
            </a:br>
            <a:r>
              <a:rPr lang="nl-NL" sz="3600" dirty="0"/>
              <a:t>organisatie eten en drinken </a:t>
            </a:r>
          </a:p>
        </p:txBody>
      </p:sp>
      <p:sp>
        <p:nvSpPr>
          <p:cNvPr id="3" name="Tijdelijke aanduiding voor inhoud 2">
            <a:extLst>
              <a:ext uri="{FF2B5EF4-FFF2-40B4-BE49-F238E27FC236}">
                <a16:creationId xmlns:a16="http://schemas.microsoft.com/office/drawing/2014/main" id="{8E919640-1D41-3041-7597-E1F14D342329}"/>
              </a:ext>
            </a:extLst>
          </p:cNvPr>
          <p:cNvSpPr>
            <a:spLocks noGrp="1"/>
          </p:cNvSpPr>
          <p:nvPr>
            <p:ph idx="1"/>
          </p:nvPr>
        </p:nvSpPr>
        <p:spPr>
          <a:xfrm>
            <a:off x="838200" y="1901716"/>
            <a:ext cx="10515600" cy="4351338"/>
          </a:xfrm>
        </p:spPr>
        <p:txBody>
          <a:bodyPr vert="horz" lIns="91440" tIns="45720" rIns="91440" bIns="45720" rtlCol="0" anchor="t">
            <a:normAutofit fontScale="85000" lnSpcReduction="20000"/>
          </a:bodyPr>
          <a:lstStyle/>
          <a:p>
            <a:pPr>
              <a:lnSpc>
                <a:spcPct val="120000"/>
              </a:lnSpc>
            </a:pPr>
            <a:r>
              <a:rPr lang="nl-NL" dirty="0"/>
              <a:t>Doel</a:t>
            </a:r>
            <a:endParaRPr lang="nl-NL"/>
          </a:p>
          <a:p>
            <a:pPr lvl="1">
              <a:lnSpc>
                <a:spcPct val="120000"/>
              </a:lnSpc>
            </a:pPr>
            <a:r>
              <a:rPr lang="nl-NL" sz="2600" dirty="0"/>
              <a:t>Kwalitatief goede maaltijden, zoveel mogelijk met lokale producten</a:t>
            </a:r>
          </a:p>
          <a:p>
            <a:pPr lvl="1">
              <a:lnSpc>
                <a:spcPct val="120000"/>
              </a:lnSpc>
            </a:pPr>
            <a:r>
              <a:rPr lang="nl-NL" sz="2600" dirty="0"/>
              <a:t>ZOUT een pleisterplaats bieden voor het dorp (gastvrijheid en een veilige plek); dus ook aanbod van eten en drinken overdag voor “inloopgasten” (</a:t>
            </a:r>
            <a:r>
              <a:rPr lang="nl-NL" sz="2600"/>
              <a:t>dag horeca</a:t>
            </a:r>
            <a:r>
              <a:rPr lang="nl-NL" sz="2600" dirty="0"/>
              <a:t>)</a:t>
            </a:r>
          </a:p>
          <a:p>
            <a:pPr>
              <a:lnSpc>
                <a:spcPct val="120000"/>
              </a:lnSpc>
            </a:pPr>
            <a:r>
              <a:rPr lang="nl-NL" dirty="0"/>
              <a:t>Franchise overeenkomst met ervaren horeca koppel, dat het concept omarmt</a:t>
            </a:r>
          </a:p>
          <a:p>
            <a:pPr lvl="1">
              <a:lnSpc>
                <a:spcPct val="120000"/>
              </a:lnSpc>
            </a:pPr>
            <a:r>
              <a:rPr lang="nl-NL" sz="2600" dirty="0"/>
              <a:t>Duidelijke afspraken over het horeca-concept o.a. m.b.t. de openingstijden, het  aanbod, de afname alle maaltijden voor onze (klooster)gasten</a:t>
            </a:r>
          </a:p>
          <a:p>
            <a:pPr lvl="1">
              <a:lnSpc>
                <a:spcPct val="120000"/>
              </a:lnSpc>
            </a:pPr>
            <a:r>
              <a:rPr lang="nl-NL" sz="2600" dirty="0"/>
              <a:t>Horeca is een vak apart; dit deel van de bedrijfsvoering wordt daarom uitbesteed met als voordeel een substantiële bijdrage aan de vaste lasten van de stichting (franchise fee en pacht) en geen risico m.b.t. extra personeel</a:t>
            </a:r>
          </a:p>
          <a:p>
            <a:pPr lvl="1">
              <a:lnSpc>
                <a:spcPct val="120000"/>
              </a:lnSpc>
            </a:pPr>
            <a:r>
              <a:rPr lang="nl-NL" sz="2600" dirty="0"/>
              <a:t>Principe overeenstemming met een beoogd horeca koppel over deze samenwerking</a:t>
            </a:r>
          </a:p>
          <a:p>
            <a:pPr lvl="1">
              <a:lnSpc>
                <a:spcPct val="120000"/>
              </a:lnSpc>
            </a:pPr>
            <a:endParaRPr lang="nl-NL" dirty="0"/>
          </a:p>
        </p:txBody>
      </p:sp>
      <p:pic>
        <p:nvPicPr>
          <p:cNvPr id="4" name="Afbeelding 3">
            <a:extLst>
              <a:ext uri="{FF2B5EF4-FFF2-40B4-BE49-F238E27FC236}">
                <a16:creationId xmlns:a16="http://schemas.microsoft.com/office/drawing/2014/main" id="{D33FC44B-BBD6-46FD-A37F-E1463A866034}"/>
              </a:ext>
            </a:extLst>
          </p:cNvPr>
          <p:cNvPicPr>
            <a:picLocks noChangeAspect="1"/>
          </p:cNvPicPr>
          <p:nvPr/>
        </p:nvPicPr>
        <p:blipFill>
          <a:blip r:embed="rId2"/>
          <a:stretch>
            <a:fillRect/>
          </a:stretch>
        </p:blipFill>
        <p:spPr>
          <a:xfrm>
            <a:off x="8184139" y="133574"/>
            <a:ext cx="3125327" cy="2121791"/>
          </a:xfrm>
          <a:prstGeom prst="rect">
            <a:avLst/>
          </a:prstGeom>
        </p:spPr>
      </p:pic>
    </p:spTree>
    <p:extLst>
      <p:ext uri="{BB962C8B-B14F-4D97-AF65-F5344CB8AC3E}">
        <p14:creationId xmlns:p14="http://schemas.microsoft.com/office/powerpoint/2010/main" val="240719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8ADD9-9D3B-1EDA-1EB9-1DEB27DA9FF6}"/>
              </a:ext>
            </a:extLst>
          </p:cNvPr>
          <p:cNvSpPr>
            <a:spLocks noGrp="1"/>
          </p:cNvSpPr>
          <p:nvPr>
            <p:ph type="title"/>
          </p:nvPr>
        </p:nvSpPr>
        <p:spPr>
          <a:xfrm>
            <a:off x="838200" y="365125"/>
            <a:ext cx="8449887" cy="1873770"/>
          </a:xfrm>
        </p:spPr>
        <p:txBody>
          <a:bodyPr>
            <a:normAutofit/>
          </a:bodyPr>
          <a:lstStyle/>
          <a:p>
            <a:r>
              <a:rPr lang="nl-NL" dirty="0"/>
              <a:t>Bedrijfsvoering -</a:t>
            </a:r>
            <a:br>
              <a:rPr lang="nl-NL" dirty="0"/>
            </a:br>
            <a:r>
              <a:rPr lang="nl-NL" dirty="0"/>
              <a:t>Wat gaat dat allemaal kosten?</a:t>
            </a:r>
            <a:endParaRPr lang="nl-NL" sz="3600" dirty="0"/>
          </a:p>
        </p:txBody>
      </p:sp>
      <p:sp>
        <p:nvSpPr>
          <p:cNvPr id="3" name="Tijdelijke aanduiding voor inhoud 2">
            <a:extLst>
              <a:ext uri="{FF2B5EF4-FFF2-40B4-BE49-F238E27FC236}">
                <a16:creationId xmlns:a16="http://schemas.microsoft.com/office/drawing/2014/main" id="{8E919640-1D41-3041-7597-E1F14D342329}"/>
              </a:ext>
            </a:extLst>
          </p:cNvPr>
          <p:cNvSpPr>
            <a:spLocks noGrp="1"/>
          </p:cNvSpPr>
          <p:nvPr>
            <p:ph idx="1"/>
          </p:nvPr>
        </p:nvSpPr>
        <p:spPr>
          <a:xfrm>
            <a:off x="766156" y="2380505"/>
            <a:ext cx="10515600" cy="4351338"/>
          </a:xfrm>
        </p:spPr>
        <p:txBody>
          <a:bodyPr vert="horz" lIns="91440" tIns="45720" rIns="91440" bIns="45720" rtlCol="0" anchor="t">
            <a:normAutofit fontScale="77500" lnSpcReduction="20000"/>
          </a:bodyPr>
          <a:lstStyle/>
          <a:p>
            <a:pPr marL="0" indent="0">
              <a:buNone/>
            </a:pPr>
            <a:r>
              <a:rPr lang="nl-NL" b="1" u="sng" dirty="0"/>
              <a:t>Nodig voor start activiteiten</a:t>
            </a:r>
          </a:p>
          <a:p>
            <a:pPr marL="514350" indent="-514350">
              <a:buFont typeface="+mj-lt"/>
              <a:buAutoNum type="arabicPeriod"/>
            </a:pPr>
            <a:r>
              <a:rPr lang="nl-NL" dirty="0"/>
              <a:t>Aanschaf vastgoed (inclusief kosten koper)				2400 K€</a:t>
            </a:r>
          </a:p>
          <a:p>
            <a:pPr marL="514350" indent="-514350">
              <a:buFont typeface="+mj-lt"/>
              <a:buAutoNum type="arabicPeriod"/>
            </a:pPr>
            <a:r>
              <a:rPr lang="nl-NL" dirty="0"/>
              <a:t>Geschikt maken voor het gebruik als klooster 	    		150K€</a:t>
            </a:r>
          </a:p>
          <a:p>
            <a:pPr lvl="1"/>
            <a:r>
              <a:rPr lang="nl-NL" dirty="0"/>
              <a:t>Update elektrische installatie en luchtbehandeling (veiligheid)</a:t>
            </a:r>
          </a:p>
          <a:p>
            <a:pPr lvl="1"/>
            <a:r>
              <a:rPr lang="nl-NL" dirty="0"/>
              <a:t>Schilderwerk (binnen en buiten)</a:t>
            </a:r>
          </a:p>
          <a:p>
            <a:pPr lvl="1"/>
            <a:r>
              <a:rPr lang="nl-NL" dirty="0"/>
              <a:t>Passende inrichting retraiteruimte, </a:t>
            </a:r>
            <a:r>
              <a:rPr lang="nl-NL" dirty="0" err="1"/>
              <a:t>gasterij</a:t>
            </a:r>
            <a:r>
              <a:rPr lang="nl-NL" dirty="0"/>
              <a:t> en slaapkamers</a:t>
            </a:r>
          </a:p>
          <a:p>
            <a:pPr lvl="1"/>
            <a:r>
              <a:rPr lang="nl-NL" dirty="0"/>
              <a:t>Kleine bibliotheek en winkeltje (met boeken, muziek en relikwieën)</a:t>
            </a:r>
          </a:p>
          <a:p>
            <a:pPr marL="514350" indent="-514350">
              <a:buFont typeface="+mj-lt"/>
              <a:buAutoNum type="arabicPeriod"/>
            </a:pPr>
            <a:r>
              <a:rPr lang="nl-NL" dirty="0"/>
              <a:t>Opstartkosten (voornamelijk gemaakt in 2025 en werkkapitaal)	</a:t>
            </a:r>
            <a:r>
              <a:rPr lang="nl-NL" u="sng" dirty="0"/>
              <a:t>150 K€     </a:t>
            </a:r>
            <a:r>
              <a:rPr lang="nl-NL" dirty="0"/>
              <a:t> </a:t>
            </a:r>
          </a:p>
          <a:p>
            <a:pPr marL="0" indent="0">
              <a:buNone/>
            </a:pPr>
            <a:r>
              <a:rPr lang="nl-NL" dirty="0"/>
              <a:t>      TOTAAL 									2700 K€</a:t>
            </a:r>
          </a:p>
          <a:p>
            <a:pPr marL="514350" indent="-514350">
              <a:buFont typeface="+mj-lt"/>
              <a:buAutoNum type="arabicPeriod"/>
            </a:pPr>
            <a:endParaRPr lang="nl-NL" dirty="0"/>
          </a:p>
          <a:p>
            <a:pPr marL="0" indent="0">
              <a:buNone/>
            </a:pPr>
            <a:r>
              <a:rPr lang="nl-NL" b="1" u="sng" dirty="0"/>
              <a:t>Mogelijke vervolg investeringen (alleen bij voldoende externe financiële middelen)</a:t>
            </a:r>
          </a:p>
          <a:p>
            <a:pPr marL="514350" indent="-514350">
              <a:buFont typeface="+mj-lt"/>
              <a:buAutoNum type="arabicPeriod"/>
            </a:pPr>
            <a:r>
              <a:rPr lang="nl-NL" dirty="0"/>
              <a:t>Verduurzaming (in 2027) 						300 K€</a:t>
            </a:r>
          </a:p>
          <a:p>
            <a:pPr marL="514350" indent="-514350">
              <a:buFont typeface="+mj-lt"/>
              <a:buAutoNum type="arabicPeriod"/>
            </a:pPr>
            <a:r>
              <a:rPr lang="nl-NL" dirty="0"/>
              <a:t>Overige verbeteringen in gebouw (2028)				250 K€</a:t>
            </a:r>
          </a:p>
          <a:p>
            <a:pPr marL="0" indent="0">
              <a:buNone/>
            </a:pPr>
            <a:endParaRPr lang="nl-NL" dirty="0"/>
          </a:p>
        </p:txBody>
      </p:sp>
      <p:pic>
        <p:nvPicPr>
          <p:cNvPr id="4" name="Afbeelding 3">
            <a:extLst>
              <a:ext uri="{FF2B5EF4-FFF2-40B4-BE49-F238E27FC236}">
                <a16:creationId xmlns:a16="http://schemas.microsoft.com/office/drawing/2014/main" id="{BBD9FF44-F445-4732-8599-217CEBE971F2}"/>
              </a:ext>
            </a:extLst>
          </p:cNvPr>
          <p:cNvPicPr>
            <a:picLocks noChangeAspect="1"/>
          </p:cNvPicPr>
          <p:nvPr/>
        </p:nvPicPr>
        <p:blipFill>
          <a:blip r:embed="rId2"/>
          <a:stretch>
            <a:fillRect/>
          </a:stretch>
        </p:blipFill>
        <p:spPr>
          <a:xfrm>
            <a:off x="8744012" y="0"/>
            <a:ext cx="3371380" cy="2243522"/>
          </a:xfrm>
          <a:prstGeom prst="rect">
            <a:avLst/>
          </a:prstGeom>
        </p:spPr>
      </p:pic>
    </p:spTree>
    <p:extLst>
      <p:ext uri="{BB962C8B-B14F-4D97-AF65-F5344CB8AC3E}">
        <p14:creationId xmlns:p14="http://schemas.microsoft.com/office/powerpoint/2010/main" val="20064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8ADD9-9D3B-1EDA-1EB9-1DEB27DA9FF6}"/>
              </a:ext>
            </a:extLst>
          </p:cNvPr>
          <p:cNvSpPr>
            <a:spLocks noGrp="1"/>
          </p:cNvSpPr>
          <p:nvPr>
            <p:ph type="title"/>
          </p:nvPr>
        </p:nvSpPr>
        <p:spPr>
          <a:xfrm>
            <a:off x="838200" y="365125"/>
            <a:ext cx="8449887" cy="1873770"/>
          </a:xfrm>
        </p:spPr>
        <p:txBody>
          <a:bodyPr>
            <a:normAutofit/>
          </a:bodyPr>
          <a:lstStyle/>
          <a:p>
            <a:r>
              <a:rPr lang="nl-NL" dirty="0"/>
              <a:t>Bedrijfsvoering -</a:t>
            </a:r>
            <a:br>
              <a:rPr lang="nl-NL" dirty="0"/>
            </a:br>
            <a:r>
              <a:rPr lang="nl-NL" sz="3600" dirty="0"/>
              <a:t>Waar komt het benodigde geld vandaan?</a:t>
            </a:r>
          </a:p>
        </p:txBody>
      </p:sp>
      <p:sp>
        <p:nvSpPr>
          <p:cNvPr id="3" name="Tijdelijke aanduiding voor inhoud 2">
            <a:extLst>
              <a:ext uri="{FF2B5EF4-FFF2-40B4-BE49-F238E27FC236}">
                <a16:creationId xmlns:a16="http://schemas.microsoft.com/office/drawing/2014/main" id="{8E919640-1D41-3041-7597-E1F14D342329}"/>
              </a:ext>
            </a:extLst>
          </p:cNvPr>
          <p:cNvSpPr>
            <a:spLocks noGrp="1"/>
          </p:cNvSpPr>
          <p:nvPr>
            <p:ph idx="1"/>
          </p:nvPr>
        </p:nvSpPr>
        <p:spPr>
          <a:xfrm>
            <a:off x="590612" y="2141537"/>
            <a:ext cx="10763188" cy="4351338"/>
          </a:xfrm>
        </p:spPr>
        <p:txBody>
          <a:bodyPr vert="horz" lIns="91440" tIns="45720" rIns="91440" bIns="45720" rtlCol="0" anchor="t">
            <a:normAutofit fontScale="70000" lnSpcReduction="20000"/>
          </a:bodyPr>
          <a:lstStyle/>
          <a:p>
            <a:pPr marL="514350" indent="-514350">
              <a:buAutoNum type="arabicPeriod"/>
            </a:pPr>
            <a:r>
              <a:rPr lang="nl-NL" dirty="0"/>
              <a:t>Voor de aanschaf van het vastgoed</a:t>
            </a:r>
          </a:p>
          <a:p>
            <a:pPr lvl="1"/>
            <a:r>
              <a:rPr lang="nl-NL" dirty="0"/>
              <a:t>Hypotheek vanuit de PGO (CVK en Diaconie – met name uit verkoop landerijen)    		1500-1550 K€</a:t>
            </a:r>
          </a:p>
          <a:p>
            <a:pPr lvl="2"/>
            <a:r>
              <a:rPr lang="nl-NL" dirty="0"/>
              <a:t>1,1 vanuit CVK en 400- 450 vanuit diaconie</a:t>
            </a:r>
          </a:p>
          <a:p>
            <a:pPr lvl="2"/>
            <a:r>
              <a:rPr lang="nl-NL" dirty="0"/>
              <a:t>ZOUT betaald rente gelijk aan het historisch gerealiseerde rendement</a:t>
            </a:r>
          </a:p>
          <a:p>
            <a:pPr lvl="1"/>
            <a:r>
              <a:rPr lang="nl-NL" dirty="0"/>
              <a:t>Externe hypotheek 						       		   950-1000 K€</a:t>
            </a:r>
          </a:p>
          <a:p>
            <a:pPr lvl="2"/>
            <a:r>
              <a:rPr lang="nl-NL" dirty="0"/>
              <a:t>door een christelijke bank of fonds (bijvoorbeeld Maatschappij van Welstand of SKG) </a:t>
            </a:r>
          </a:p>
          <a:p>
            <a:pPr lvl="2"/>
            <a:r>
              <a:rPr lang="nl-NL" dirty="0"/>
              <a:t>of door extern fonds (met maatschappelijke doelstelling)</a:t>
            </a:r>
          </a:p>
          <a:p>
            <a:pPr marL="514350" indent="-514350">
              <a:buAutoNum type="arabicPeriod"/>
            </a:pPr>
            <a:r>
              <a:rPr lang="nl-NL" dirty="0"/>
              <a:t>Kosten voor herbestemming							           </a:t>
            </a:r>
            <a:r>
              <a:rPr lang="nl-NL" sz="2400" dirty="0"/>
              <a:t>150 K€</a:t>
            </a:r>
          </a:p>
          <a:p>
            <a:pPr lvl="1"/>
            <a:r>
              <a:rPr lang="nl-NL" dirty="0"/>
              <a:t>Financiering door bijvoorbeeld cultuurfonds, lokaal fonds </a:t>
            </a:r>
          </a:p>
          <a:p>
            <a:pPr lvl="1"/>
            <a:r>
              <a:rPr lang="nl-NL" dirty="0"/>
              <a:t>en/of </a:t>
            </a:r>
            <a:r>
              <a:rPr lang="nl-NL" dirty="0" err="1"/>
              <a:t>crowdfunding</a:t>
            </a:r>
            <a:r>
              <a:rPr lang="nl-NL" dirty="0"/>
              <a:t>, vriendenstichting						                          </a:t>
            </a:r>
          </a:p>
          <a:p>
            <a:pPr marL="457200" lvl="1" indent="0">
              <a:buNone/>
            </a:pPr>
            <a:r>
              <a:rPr lang="nl-NL" b="1" dirty="0"/>
              <a:t>      TOTAAL</a:t>
            </a:r>
            <a:r>
              <a:rPr lang="nl-NL" dirty="0"/>
              <a:t>		       							          </a:t>
            </a:r>
            <a:r>
              <a:rPr lang="nl-NL" b="1" dirty="0"/>
              <a:t>2700 K€</a:t>
            </a:r>
          </a:p>
          <a:p>
            <a:pPr marL="457200" lvl="1" indent="0">
              <a:buNone/>
            </a:pPr>
            <a:endParaRPr lang="nl-NL" b="1" dirty="0"/>
          </a:p>
          <a:p>
            <a:pPr marL="514350" indent="-514350">
              <a:buAutoNum type="arabicPeriod" startAt="3"/>
            </a:pPr>
            <a:r>
              <a:rPr lang="nl-NL" dirty="0"/>
              <a:t>Eventuele vervolg investeringen in de toekomst </a:t>
            </a:r>
            <a:r>
              <a:rPr lang="nl-NL" dirty="0" err="1"/>
              <a:t>mbv</a:t>
            </a:r>
            <a:r>
              <a:rPr lang="nl-NL" dirty="0"/>
              <a:t> subsidies en/of financiering</a:t>
            </a:r>
          </a:p>
          <a:p>
            <a:pPr lvl="1"/>
            <a:r>
              <a:rPr lang="nl-NL" dirty="0"/>
              <a:t>diverse verduurzamingsfondsen</a:t>
            </a:r>
          </a:p>
          <a:p>
            <a:pPr lvl="1"/>
            <a:r>
              <a:rPr lang="nl-NL" dirty="0"/>
              <a:t>Projectfinanciering</a:t>
            </a:r>
          </a:p>
          <a:p>
            <a:pPr lvl="1"/>
            <a:r>
              <a:rPr lang="nl-NL" dirty="0" err="1"/>
              <a:t>Crowdfunding</a:t>
            </a:r>
            <a:r>
              <a:rPr lang="nl-NL" dirty="0"/>
              <a:t>/vriendenstichting</a:t>
            </a:r>
          </a:p>
          <a:p>
            <a:pPr marL="457200" lvl="1"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BBD9FF44-F445-4732-8599-217CEBE971F2}"/>
              </a:ext>
            </a:extLst>
          </p:cNvPr>
          <p:cNvPicPr>
            <a:picLocks noChangeAspect="1"/>
          </p:cNvPicPr>
          <p:nvPr/>
        </p:nvPicPr>
        <p:blipFill>
          <a:blip r:embed="rId2"/>
          <a:stretch>
            <a:fillRect/>
          </a:stretch>
        </p:blipFill>
        <p:spPr>
          <a:xfrm>
            <a:off x="8777262" y="-97910"/>
            <a:ext cx="3371380" cy="2243522"/>
          </a:xfrm>
          <a:prstGeom prst="rect">
            <a:avLst/>
          </a:prstGeom>
        </p:spPr>
      </p:pic>
    </p:spTree>
    <p:extLst>
      <p:ext uri="{BB962C8B-B14F-4D97-AF65-F5344CB8AC3E}">
        <p14:creationId xmlns:p14="http://schemas.microsoft.com/office/powerpoint/2010/main" val="313614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8ADD9-9D3B-1EDA-1EB9-1DEB27DA9FF6}"/>
              </a:ext>
            </a:extLst>
          </p:cNvPr>
          <p:cNvSpPr>
            <a:spLocks noGrp="1"/>
          </p:cNvSpPr>
          <p:nvPr>
            <p:ph type="title"/>
          </p:nvPr>
        </p:nvSpPr>
        <p:spPr/>
        <p:txBody>
          <a:bodyPr>
            <a:normAutofit/>
          </a:bodyPr>
          <a:lstStyle/>
          <a:p>
            <a:r>
              <a:rPr lang="nl-NL" dirty="0"/>
              <a:t>Bedrijfsvoering - </a:t>
            </a:r>
            <a:br>
              <a:rPr lang="nl-NL" dirty="0"/>
            </a:br>
            <a:r>
              <a:rPr lang="nl-NL" sz="3600" dirty="0"/>
              <a:t>begroting op hoofdlijnen</a:t>
            </a:r>
          </a:p>
        </p:txBody>
      </p:sp>
      <p:sp>
        <p:nvSpPr>
          <p:cNvPr id="3" name="Tijdelijke aanduiding voor inhoud 2">
            <a:extLst>
              <a:ext uri="{FF2B5EF4-FFF2-40B4-BE49-F238E27FC236}">
                <a16:creationId xmlns:a16="http://schemas.microsoft.com/office/drawing/2014/main" id="{8E919640-1D41-3041-7597-E1F14D342329}"/>
              </a:ext>
            </a:extLst>
          </p:cNvPr>
          <p:cNvSpPr>
            <a:spLocks noGrp="1"/>
          </p:cNvSpPr>
          <p:nvPr>
            <p:ph idx="1"/>
          </p:nvPr>
        </p:nvSpPr>
        <p:spPr/>
        <p:txBody>
          <a:bodyPr vert="horz" lIns="91440" tIns="45720" rIns="91440" bIns="45720" rtlCol="0" anchor="t">
            <a:normAutofit fontScale="70000" lnSpcReduction="20000"/>
          </a:bodyPr>
          <a:lstStyle/>
          <a:p>
            <a:r>
              <a:rPr lang="nl-NL" dirty="0"/>
              <a:t>Inkomsten</a:t>
            </a:r>
          </a:p>
          <a:p>
            <a:pPr lvl="1"/>
            <a:r>
              <a:rPr lang="nl-NL" dirty="0"/>
              <a:t>Deelnemers aan retraites en programma’s</a:t>
            </a:r>
          </a:p>
          <a:p>
            <a:pPr lvl="1"/>
            <a:r>
              <a:rPr lang="nl-NL" dirty="0"/>
              <a:t>Gesponsorde programma’s (fondsen werving)</a:t>
            </a:r>
          </a:p>
          <a:p>
            <a:pPr lvl="1"/>
            <a:r>
              <a:rPr lang="nl-NL" dirty="0"/>
              <a:t>Verhuur kloosterkamers aan rustzoekers (alleen bij voldoende beschikbaarheid) of andere gasten</a:t>
            </a:r>
          </a:p>
          <a:p>
            <a:pPr lvl="1"/>
            <a:r>
              <a:rPr lang="nl-NL" dirty="0"/>
              <a:t>Franchise fee horeca </a:t>
            </a:r>
          </a:p>
          <a:p>
            <a:pPr lvl="1"/>
            <a:r>
              <a:rPr lang="nl-NL" dirty="0"/>
              <a:t>Zaalverhuur</a:t>
            </a:r>
          </a:p>
          <a:p>
            <a:r>
              <a:rPr lang="nl-NL" dirty="0"/>
              <a:t>Uitgaven</a:t>
            </a:r>
          </a:p>
          <a:p>
            <a:pPr lvl="1"/>
            <a:r>
              <a:rPr lang="nl-NL" dirty="0"/>
              <a:t>Personeel (0,8-1,0 fte directeur) </a:t>
            </a:r>
          </a:p>
          <a:p>
            <a:pPr lvl="1"/>
            <a:r>
              <a:rPr lang="nl-NL" dirty="0"/>
              <a:t>Administratie uitbesteed op zzp-basis; schoonmaak op uitzendbasis (flexibel –geen bezetting –geen kosten)</a:t>
            </a:r>
          </a:p>
          <a:p>
            <a:pPr lvl="1"/>
            <a:r>
              <a:rPr lang="nl-NL" dirty="0"/>
              <a:t>Kosten </a:t>
            </a:r>
            <a:r>
              <a:rPr lang="nl-NL" dirty="0" err="1"/>
              <a:t>mbt</a:t>
            </a:r>
            <a:r>
              <a:rPr lang="nl-NL" dirty="0"/>
              <a:t> gebouw (rente en aflossing, onderhoud, energie en water, verzekeringen, </a:t>
            </a:r>
            <a:r>
              <a:rPr lang="nl-NL" dirty="0" err="1"/>
              <a:t>etc</a:t>
            </a:r>
            <a:r>
              <a:rPr lang="nl-NL" dirty="0"/>
              <a:t>)</a:t>
            </a:r>
          </a:p>
          <a:p>
            <a:pPr lvl="1"/>
            <a:r>
              <a:rPr lang="nl-NL" dirty="0"/>
              <a:t>Kosten voor de uitvoering van de kloosterprogramma’s (trainers, maaltijden)</a:t>
            </a:r>
          </a:p>
          <a:p>
            <a:r>
              <a:rPr lang="nl-NL" dirty="0"/>
              <a:t>Doelstelling/Verwachting</a:t>
            </a:r>
          </a:p>
          <a:p>
            <a:pPr lvl="1"/>
            <a:r>
              <a:rPr lang="nl-NL" dirty="0"/>
              <a:t>Een gezonde bedrijfsvoering, waaruit zelfstandig rente en aflossing betaald kan worden</a:t>
            </a:r>
          </a:p>
          <a:p>
            <a:pPr lvl="1"/>
            <a:r>
              <a:rPr lang="nl-NL" dirty="0"/>
              <a:t>Aanloopverlies in het eerste jaar (</a:t>
            </a:r>
            <a:r>
              <a:rPr lang="nl-NL" dirty="0" err="1"/>
              <a:t>incl</a:t>
            </a:r>
            <a:r>
              <a:rPr lang="nl-NL" dirty="0"/>
              <a:t> benodigd werkkapitaal voor start): 100K€</a:t>
            </a:r>
          </a:p>
          <a:p>
            <a:pPr lvl="1"/>
            <a:r>
              <a:rPr lang="nl-NL" dirty="0"/>
              <a:t>Na uiterlijk 3 jaar break-even</a:t>
            </a:r>
          </a:p>
        </p:txBody>
      </p:sp>
      <p:pic>
        <p:nvPicPr>
          <p:cNvPr id="4" name="Afbeelding 3">
            <a:extLst>
              <a:ext uri="{FF2B5EF4-FFF2-40B4-BE49-F238E27FC236}">
                <a16:creationId xmlns:a16="http://schemas.microsoft.com/office/drawing/2014/main" id="{E497ADDC-19AE-41A9-B566-A2BFCBEAD31F}"/>
              </a:ext>
            </a:extLst>
          </p:cNvPr>
          <p:cNvPicPr>
            <a:picLocks noChangeAspect="1"/>
          </p:cNvPicPr>
          <p:nvPr/>
        </p:nvPicPr>
        <p:blipFill>
          <a:blip r:embed="rId2"/>
          <a:stretch>
            <a:fillRect/>
          </a:stretch>
        </p:blipFill>
        <p:spPr>
          <a:xfrm>
            <a:off x="8622092" y="0"/>
            <a:ext cx="3371380" cy="2243522"/>
          </a:xfrm>
          <a:prstGeom prst="rect">
            <a:avLst/>
          </a:prstGeom>
        </p:spPr>
      </p:pic>
    </p:spTree>
    <p:extLst>
      <p:ext uri="{BB962C8B-B14F-4D97-AF65-F5344CB8AC3E}">
        <p14:creationId xmlns:p14="http://schemas.microsoft.com/office/powerpoint/2010/main" val="324098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8ADD9-9D3B-1EDA-1EB9-1DEB27DA9FF6}"/>
              </a:ext>
            </a:extLst>
          </p:cNvPr>
          <p:cNvSpPr>
            <a:spLocks noGrp="1"/>
          </p:cNvSpPr>
          <p:nvPr>
            <p:ph type="title"/>
          </p:nvPr>
        </p:nvSpPr>
        <p:spPr/>
        <p:txBody>
          <a:bodyPr>
            <a:normAutofit/>
          </a:bodyPr>
          <a:lstStyle/>
          <a:p>
            <a:r>
              <a:rPr lang="nl-NL" dirty="0"/>
              <a:t>Bedrijfsvoering - </a:t>
            </a:r>
            <a:br>
              <a:rPr lang="nl-NL" dirty="0"/>
            </a:br>
            <a:r>
              <a:rPr lang="nl-NL" sz="3600" dirty="0"/>
              <a:t>begroting op hoofdlijnen </a:t>
            </a:r>
            <a:r>
              <a:rPr lang="nl-NL" sz="2800" dirty="0"/>
              <a:t>(in K€, </a:t>
            </a:r>
            <a:r>
              <a:rPr lang="nl-NL" sz="2800" dirty="0" err="1"/>
              <a:t>excl</a:t>
            </a:r>
            <a:r>
              <a:rPr lang="nl-NL" sz="2800" dirty="0"/>
              <a:t> btw)</a:t>
            </a:r>
          </a:p>
        </p:txBody>
      </p:sp>
      <p:pic>
        <p:nvPicPr>
          <p:cNvPr id="4" name="Afbeelding 3">
            <a:extLst>
              <a:ext uri="{FF2B5EF4-FFF2-40B4-BE49-F238E27FC236}">
                <a16:creationId xmlns:a16="http://schemas.microsoft.com/office/drawing/2014/main" id="{E497ADDC-19AE-41A9-B566-A2BFCBEAD31F}"/>
              </a:ext>
            </a:extLst>
          </p:cNvPr>
          <p:cNvPicPr>
            <a:picLocks noChangeAspect="1"/>
          </p:cNvPicPr>
          <p:nvPr/>
        </p:nvPicPr>
        <p:blipFill>
          <a:blip r:embed="rId2"/>
          <a:stretch>
            <a:fillRect/>
          </a:stretch>
        </p:blipFill>
        <p:spPr>
          <a:xfrm>
            <a:off x="8766180" y="68345"/>
            <a:ext cx="3371380" cy="2243522"/>
          </a:xfrm>
          <a:prstGeom prst="rect">
            <a:avLst/>
          </a:prstGeom>
        </p:spPr>
      </p:pic>
      <p:pic>
        <p:nvPicPr>
          <p:cNvPr id="8" name="Tijdelijke aanduiding voor inhoud 7">
            <a:extLst>
              <a:ext uri="{FF2B5EF4-FFF2-40B4-BE49-F238E27FC236}">
                <a16:creationId xmlns:a16="http://schemas.microsoft.com/office/drawing/2014/main" id="{31CA2275-716C-4735-B00E-40D68C1AA227}"/>
              </a:ext>
            </a:extLst>
          </p:cNvPr>
          <p:cNvPicPr>
            <a:picLocks noGrp="1" noChangeAspect="1"/>
          </p:cNvPicPr>
          <p:nvPr>
            <p:ph idx="1"/>
          </p:nvPr>
        </p:nvPicPr>
        <p:blipFill>
          <a:blip r:embed="rId3"/>
          <a:stretch>
            <a:fillRect/>
          </a:stretch>
        </p:blipFill>
        <p:spPr>
          <a:xfrm>
            <a:off x="1054517" y="1690688"/>
            <a:ext cx="6759447" cy="4944324"/>
          </a:xfrm>
          <a:prstGeom prst="rect">
            <a:avLst/>
          </a:prstGeom>
        </p:spPr>
      </p:pic>
    </p:spTree>
    <p:extLst>
      <p:ext uri="{BB962C8B-B14F-4D97-AF65-F5344CB8AC3E}">
        <p14:creationId xmlns:p14="http://schemas.microsoft.com/office/powerpoint/2010/main" val="234712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74FEA-94A3-5C54-7588-09A31C41DDAA}"/>
              </a:ext>
            </a:extLst>
          </p:cNvPr>
          <p:cNvSpPr>
            <a:spLocks noGrp="1"/>
          </p:cNvSpPr>
          <p:nvPr>
            <p:ph type="title"/>
          </p:nvPr>
        </p:nvSpPr>
        <p:spPr>
          <a:xfrm>
            <a:off x="6981825" y="1641752"/>
            <a:ext cx="4391024" cy="1323439"/>
          </a:xfrm>
        </p:spPr>
        <p:txBody>
          <a:bodyPr anchor="t">
            <a:normAutofit/>
          </a:bodyPr>
          <a:lstStyle/>
          <a:p>
            <a:r>
              <a:rPr lang="nl-NL" sz="4000" b="1">
                <a:solidFill>
                  <a:schemeClr val="bg1"/>
                </a:solidFill>
              </a:rPr>
              <a:t>Programmering 2026-2028</a:t>
            </a:r>
          </a:p>
        </p:txBody>
      </p:sp>
      <p:pic>
        <p:nvPicPr>
          <p:cNvPr id="4" name="Content Placeholder 3" descr="Afbeelding met buitenshuis, gebouw, boom, hemel&#10;&#10;Door AI gegenereerde inhoud is mogelijk onjuist.">
            <a:extLst>
              <a:ext uri="{FF2B5EF4-FFF2-40B4-BE49-F238E27FC236}">
                <a16:creationId xmlns:a16="http://schemas.microsoft.com/office/drawing/2014/main" id="{54F82972-2276-DDAA-725F-A9B7352C82CD}"/>
              </a:ext>
            </a:extLst>
          </p:cNvPr>
          <p:cNvPicPr>
            <a:picLocks noChangeAspect="1"/>
          </p:cNvPicPr>
          <p:nvPr/>
        </p:nvPicPr>
        <p:blipFill>
          <a:blip r:embed="rId2"/>
          <a:srcRect l="16917" r="16917"/>
          <a:stretch>
            <a:fillRect/>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28" name="Group 12">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4" name="Freeform: Shape 13">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9" name="Content Placeholder 7">
            <a:extLst>
              <a:ext uri="{FF2B5EF4-FFF2-40B4-BE49-F238E27FC236}">
                <a16:creationId xmlns:a16="http://schemas.microsoft.com/office/drawing/2014/main" id="{26EAA464-5900-3C73-50A8-9A0A02595C01}"/>
              </a:ext>
            </a:extLst>
          </p:cNvPr>
          <p:cNvSpPr>
            <a:spLocks noGrp="1"/>
          </p:cNvSpPr>
          <p:nvPr>
            <p:ph idx="1"/>
          </p:nvPr>
        </p:nvSpPr>
        <p:spPr>
          <a:xfrm>
            <a:off x="6981826" y="3146400"/>
            <a:ext cx="4391024" cy="2682000"/>
          </a:xfrm>
        </p:spPr>
        <p:txBody>
          <a:bodyPr vert="horz" lIns="91440" tIns="45720" rIns="91440" bIns="45720" rtlCol="0" anchor="t">
            <a:normAutofit/>
          </a:bodyPr>
          <a:lstStyle/>
          <a:p>
            <a:r>
              <a:rPr lang="en-US" sz="2400" dirty="0">
                <a:solidFill>
                  <a:schemeClr val="bg1">
                    <a:alpha val="80000"/>
                  </a:schemeClr>
                </a:solidFill>
              </a:rPr>
              <a:t>Wat </a:t>
            </a:r>
            <a:r>
              <a:rPr lang="en-US" sz="2400" dirty="0" err="1">
                <a:solidFill>
                  <a:schemeClr val="bg1">
                    <a:alpha val="80000"/>
                  </a:schemeClr>
                </a:solidFill>
              </a:rPr>
              <a:t>gaan</a:t>
            </a:r>
            <a:r>
              <a:rPr lang="en-US" sz="2400" dirty="0">
                <a:solidFill>
                  <a:schemeClr val="bg1">
                    <a:alpha val="80000"/>
                  </a:schemeClr>
                </a:solidFill>
              </a:rPr>
              <a:t> we </a:t>
            </a:r>
            <a:r>
              <a:rPr lang="en-US" sz="2400" dirty="0" err="1">
                <a:solidFill>
                  <a:schemeClr val="bg1">
                    <a:alpha val="80000"/>
                  </a:schemeClr>
                </a:solidFill>
              </a:rPr>
              <a:t>doen</a:t>
            </a:r>
            <a:r>
              <a:rPr lang="en-US" sz="2400" dirty="0">
                <a:solidFill>
                  <a:schemeClr val="bg1">
                    <a:alpha val="80000"/>
                  </a:schemeClr>
                </a:solidFill>
              </a:rPr>
              <a:t>?</a:t>
            </a:r>
          </a:p>
        </p:txBody>
      </p:sp>
    </p:spTree>
    <p:extLst>
      <p:ext uri="{BB962C8B-B14F-4D97-AF65-F5344CB8AC3E}">
        <p14:creationId xmlns:p14="http://schemas.microsoft.com/office/powerpoint/2010/main" val="3510906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99FD8-0684-568F-1FF7-4B7EEECD8D80}"/>
              </a:ext>
            </a:extLst>
          </p:cNvPr>
          <p:cNvSpPr>
            <a:spLocks noGrp="1"/>
          </p:cNvSpPr>
          <p:nvPr>
            <p:ph type="title"/>
          </p:nvPr>
        </p:nvSpPr>
        <p:spPr/>
        <p:txBody>
          <a:bodyPr/>
          <a:lstStyle/>
          <a:p>
            <a:r>
              <a:rPr lang="nl-NL" b="1" dirty="0"/>
              <a:t>Programmering </a:t>
            </a:r>
            <a:endParaRPr lang="nl-NL" dirty="0"/>
          </a:p>
        </p:txBody>
      </p:sp>
      <p:sp>
        <p:nvSpPr>
          <p:cNvPr id="3" name="Tijdelijke aanduiding voor inhoud 2">
            <a:extLst>
              <a:ext uri="{FF2B5EF4-FFF2-40B4-BE49-F238E27FC236}">
                <a16:creationId xmlns:a16="http://schemas.microsoft.com/office/drawing/2014/main" id="{4FFDC2E2-3D55-0EAB-728B-EEDC3D9EECD5}"/>
              </a:ext>
            </a:extLst>
          </p:cNvPr>
          <p:cNvSpPr>
            <a:spLocks noGrp="1"/>
          </p:cNvSpPr>
          <p:nvPr>
            <p:ph idx="1"/>
          </p:nvPr>
        </p:nvSpPr>
        <p:spPr/>
        <p:txBody>
          <a:bodyPr vert="horz" lIns="91440" tIns="45720" rIns="91440" bIns="45720" rtlCol="0" anchor="t">
            <a:normAutofit/>
          </a:bodyPr>
          <a:lstStyle/>
          <a:p>
            <a:r>
              <a:rPr lang="nl-NL" dirty="0"/>
              <a:t>Wie is </a:t>
            </a:r>
            <a:r>
              <a:rPr lang="nl-NL" dirty="0" err="1"/>
              <a:t>Greco</a:t>
            </a:r>
            <a:r>
              <a:rPr lang="nl-NL" dirty="0"/>
              <a:t> Idema?</a:t>
            </a:r>
          </a:p>
          <a:p>
            <a:r>
              <a:rPr lang="nl-NL" dirty="0"/>
              <a:t>Opzet presentatie: focus op de programmalijnen en ideeën</a:t>
            </a:r>
          </a:p>
          <a:p>
            <a:r>
              <a:rPr lang="nl-NL" dirty="0"/>
              <a:t>Maximaal 20-30 minuten</a:t>
            </a:r>
          </a:p>
          <a:p>
            <a:r>
              <a:rPr lang="nl-NL" dirty="0"/>
              <a:t>Vragen graag aan het eind</a:t>
            </a:r>
          </a:p>
          <a:p>
            <a:r>
              <a:rPr lang="nl-NL" dirty="0"/>
              <a:t>Informatie zo eenvoudig mogelijk weergegeven</a:t>
            </a:r>
          </a:p>
          <a:p>
            <a:endParaRPr lang="nl-NL" dirty="0"/>
          </a:p>
          <a:p>
            <a:endParaRPr lang="nl-NL" dirty="0"/>
          </a:p>
          <a:p>
            <a:endParaRPr lang="nl-NL" dirty="0"/>
          </a:p>
        </p:txBody>
      </p:sp>
    </p:spTree>
    <p:extLst>
      <p:ext uri="{BB962C8B-B14F-4D97-AF65-F5344CB8AC3E}">
        <p14:creationId xmlns:p14="http://schemas.microsoft.com/office/powerpoint/2010/main" val="274855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EBE67-CE40-3227-3162-C80B12356A1F}"/>
              </a:ext>
            </a:extLst>
          </p:cNvPr>
          <p:cNvSpPr>
            <a:spLocks noGrp="1"/>
          </p:cNvSpPr>
          <p:nvPr>
            <p:ph type="ctrTitle"/>
          </p:nvPr>
        </p:nvSpPr>
        <p:spPr/>
        <p:txBody>
          <a:bodyPr/>
          <a:lstStyle/>
          <a:p>
            <a:r>
              <a:rPr lang="nl-NL" dirty="0"/>
              <a:t>WAAROM OOK WEER?</a:t>
            </a:r>
          </a:p>
        </p:txBody>
      </p:sp>
      <p:sp>
        <p:nvSpPr>
          <p:cNvPr id="3" name="Ondertitel 2">
            <a:extLst>
              <a:ext uri="{FF2B5EF4-FFF2-40B4-BE49-F238E27FC236}">
                <a16:creationId xmlns:a16="http://schemas.microsoft.com/office/drawing/2014/main" id="{1F4AA1E9-968B-1FBA-E048-602BC6BFF350}"/>
              </a:ext>
            </a:extLst>
          </p:cNvPr>
          <p:cNvSpPr>
            <a:spLocks noGrp="1"/>
          </p:cNvSpPr>
          <p:nvPr>
            <p:ph type="subTitle" idx="1"/>
          </p:nvPr>
        </p:nvSpPr>
        <p:spPr/>
        <p:txBody>
          <a:bodyPr/>
          <a:lstStyle/>
          <a:p>
            <a:r>
              <a:rPr lang="nl-NL" dirty="0"/>
              <a:t>ONS VERHAAL</a:t>
            </a:r>
          </a:p>
          <a:p>
            <a:r>
              <a:rPr lang="nl-NL" dirty="0"/>
              <a:t>ONZE IDENTITEIT</a:t>
            </a:r>
          </a:p>
          <a:p>
            <a:r>
              <a:rPr lang="nl-NL" dirty="0"/>
              <a:t>ONZE ROEPING</a:t>
            </a:r>
          </a:p>
        </p:txBody>
      </p:sp>
    </p:spTree>
    <p:extLst>
      <p:ext uri="{BB962C8B-B14F-4D97-AF65-F5344CB8AC3E}">
        <p14:creationId xmlns:p14="http://schemas.microsoft.com/office/powerpoint/2010/main" val="1880480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85E3-DA1C-CE1E-3020-6227A2DBD466}"/>
              </a:ext>
            </a:extLst>
          </p:cNvPr>
          <p:cNvSpPr>
            <a:spLocks noGrp="1"/>
          </p:cNvSpPr>
          <p:nvPr>
            <p:ph type="title"/>
          </p:nvPr>
        </p:nvSpPr>
        <p:spPr/>
        <p:txBody>
          <a:bodyPr/>
          <a:lstStyle/>
          <a:p>
            <a:r>
              <a:rPr lang="nl-NL" b="1" dirty="0">
                <a:solidFill>
                  <a:srgbClr val="FF0000"/>
                </a:solidFill>
              </a:rPr>
              <a:t>Belangrijk!</a:t>
            </a:r>
          </a:p>
        </p:txBody>
      </p:sp>
      <p:sp>
        <p:nvSpPr>
          <p:cNvPr id="3" name="Content Placeholder 2">
            <a:extLst>
              <a:ext uri="{FF2B5EF4-FFF2-40B4-BE49-F238E27FC236}">
                <a16:creationId xmlns:a16="http://schemas.microsoft.com/office/drawing/2014/main" id="{9370A464-DADA-F7E1-7C71-82B231D3E82A}"/>
              </a:ext>
            </a:extLst>
          </p:cNvPr>
          <p:cNvSpPr>
            <a:spLocks noGrp="1"/>
          </p:cNvSpPr>
          <p:nvPr>
            <p:ph idx="1"/>
          </p:nvPr>
        </p:nvSpPr>
        <p:spPr>
          <a:xfrm>
            <a:off x="838200" y="1934482"/>
            <a:ext cx="10515600" cy="4351338"/>
          </a:xfrm>
        </p:spPr>
        <p:txBody>
          <a:bodyPr vert="horz" lIns="91440" tIns="45720" rIns="91440" bIns="45720" rtlCol="0" anchor="t">
            <a:normAutofit/>
          </a:bodyPr>
          <a:lstStyle/>
          <a:p>
            <a:pPr>
              <a:buFont typeface="Calibri" panose="020B0604020202020204" pitchFamily="34" charset="0"/>
              <a:buChar char="-"/>
            </a:pPr>
            <a:r>
              <a:rPr lang="nl-NL" b="1" dirty="0"/>
              <a:t>Ideeën en namen zijn niet definitief</a:t>
            </a:r>
            <a:r>
              <a:rPr lang="nl-NL" dirty="0"/>
              <a:t> – programmacommissie (ds. Marijke van </a:t>
            </a:r>
            <a:r>
              <a:rPr lang="nl-NL" dirty="0" err="1"/>
              <a:t>Selm</a:t>
            </a:r>
            <a:r>
              <a:rPr lang="nl-NL" dirty="0"/>
              <a:t>, Inge Bouman, Elze Boender en </a:t>
            </a:r>
            <a:r>
              <a:rPr lang="nl-NL" dirty="0" err="1"/>
              <a:t>Greco</a:t>
            </a:r>
            <a:r>
              <a:rPr lang="nl-NL" dirty="0"/>
              <a:t>) is nog bezig met een definitief voorstel</a:t>
            </a:r>
          </a:p>
          <a:p>
            <a:pPr>
              <a:buFont typeface="Calibri" panose="020B0604020202020204" pitchFamily="34" charset="0"/>
              <a:buChar char="-"/>
            </a:pPr>
            <a:r>
              <a:rPr lang="nl-NL" dirty="0"/>
              <a:t>Alleen meerdaagse </a:t>
            </a:r>
            <a:r>
              <a:rPr lang="nl-NL" b="1" dirty="0"/>
              <a:t>'open' </a:t>
            </a:r>
            <a:r>
              <a:rPr lang="nl-NL" dirty="0"/>
              <a:t>programma's (veel meer activiteiten)</a:t>
            </a:r>
          </a:p>
          <a:p>
            <a:pPr>
              <a:buFont typeface="Calibri" panose="020B0604020202020204" pitchFamily="34" charset="0"/>
              <a:buChar char="-"/>
            </a:pPr>
            <a:r>
              <a:rPr lang="nl-NL" dirty="0"/>
              <a:t>Programma's</a:t>
            </a:r>
            <a:r>
              <a:rPr lang="nl-NL" b="1" dirty="0"/>
              <a:t> niet alleen zelf organiseren</a:t>
            </a:r>
            <a:r>
              <a:rPr lang="nl-NL" dirty="0"/>
              <a:t>, zeker ook met partners</a:t>
            </a:r>
          </a:p>
          <a:p>
            <a:pPr>
              <a:buFont typeface="Calibri" panose="020B0604020202020204" pitchFamily="34" charset="0"/>
              <a:buChar char="-"/>
            </a:pPr>
            <a:r>
              <a:rPr lang="nl-NL" b="1" dirty="0"/>
              <a:t>Inhoudelijk</a:t>
            </a:r>
            <a:r>
              <a:rPr lang="nl-NL" dirty="0"/>
              <a:t>: aansluiten bij doel/missie/identiteit</a:t>
            </a:r>
          </a:p>
          <a:p>
            <a:pPr>
              <a:buFont typeface="Calibri" panose="020B0604020202020204" pitchFamily="34" charset="0"/>
              <a:buChar char="-"/>
            </a:pPr>
            <a:r>
              <a:rPr lang="nl-NL" b="1" dirty="0"/>
              <a:t>Meerdere vormen </a:t>
            </a:r>
            <a:r>
              <a:rPr lang="nl-NL" dirty="0"/>
              <a:t>programma's (training, jongerenweekend, etc.)</a:t>
            </a:r>
          </a:p>
          <a:p>
            <a:pPr>
              <a:buFont typeface="Calibri" panose="020B0604020202020204" pitchFamily="34" charset="0"/>
              <a:buChar char="-"/>
            </a:pPr>
            <a:r>
              <a:rPr lang="nl-NL" b="1" dirty="0"/>
              <a:t>Mensen met beperkingen</a:t>
            </a:r>
            <a:r>
              <a:rPr lang="nl-NL" dirty="0"/>
              <a:t> welkom</a:t>
            </a:r>
          </a:p>
          <a:p>
            <a:pPr>
              <a:buFont typeface="Calibri" panose="020B0604020202020204" pitchFamily="34" charset="0"/>
              <a:buChar char="-"/>
            </a:pPr>
            <a:r>
              <a:rPr lang="nl-NL" b="1" dirty="0"/>
              <a:t>8 programmalijnen</a:t>
            </a:r>
            <a:r>
              <a:rPr lang="nl-NL" dirty="0"/>
              <a:t>: kunnen er nog meer of minder worden!</a:t>
            </a:r>
          </a:p>
          <a:p>
            <a:pPr>
              <a:buFont typeface="Calibri" panose="020B0604020202020204" pitchFamily="34" charset="0"/>
              <a:buChar char="-"/>
            </a:pPr>
            <a:endParaRPr lang="nl-NL" dirty="0"/>
          </a:p>
        </p:txBody>
      </p:sp>
    </p:spTree>
    <p:extLst>
      <p:ext uri="{BB962C8B-B14F-4D97-AF65-F5344CB8AC3E}">
        <p14:creationId xmlns:p14="http://schemas.microsoft.com/office/powerpoint/2010/main" val="2869969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fbeelding met overdekt, bruiloft, persoon, vloer&#10;&#10;Door AI gegenereerde inhoud is mogelijk onjuist.">
            <a:extLst>
              <a:ext uri="{FF2B5EF4-FFF2-40B4-BE49-F238E27FC236}">
                <a16:creationId xmlns:a16="http://schemas.microsoft.com/office/drawing/2014/main" id="{611CB064-EE0D-E520-767D-179A2C40A00E}"/>
              </a:ext>
            </a:extLst>
          </p:cNvPr>
          <p:cNvPicPr>
            <a:picLocks noGrp="1" noChangeAspect="1"/>
          </p:cNvPicPr>
          <p:nvPr>
            <p:ph idx="1"/>
          </p:nvPr>
        </p:nvPicPr>
        <p:blipFill>
          <a:blip r:embed="rId2"/>
          <a:srcRect r="5882" b="-1"/>
          <a:stretch>
            <a:fillRect/>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7A4BC8-762E-BE92-2E19-DE9BB4BB5674}"/>
              </a:ext>
            </a:extLst>
          </p:cNvPr>
          <p:cNvSpPr>
            <a:spLocks noGrp="1"/>
          </p:cNvSpPr>
          <p:nvPr>
            <p:ph type="title"/>
          </p:nvPr>
        </p:nvSpPr>
        <p:spPr>
          <a:xfrm>
            <a:off x="952228" y="743447"/>
            <a:ext cx="4058051" cy="3692028"/>
          </a:xfrm>
          <a:noFill/>
        </p:spPr>
        <p:txBody>
          <a:bodyPr vert="horz" lIns="91440" tIns="45720" rIns="91440" bIns="45720" rtlCol="0" anchor="b">
            <a:normAutofit/>
          </a:bodyPr>
          <a:lstStyle/>
          <a:p>
            <a:r>
              <a:rPr lang="en-US" dirty="0" err="1">
                <a:solidFill>
                  <a:schemeClr val="bg1"/>
                </a:solidFill>
              </a:rPr>
              <a:t>Programmalijn</a:t>
            </a:r>
            <a:r>
              <a:rPr lang="en-US" dirty="0">
                <a:solidFill>
                  <a:schemeClr val="bg1"/>
                </a:solidFill>
              </a:rPr>
              <a:t> 1:</a:t>
            </a:r>
            <a:r>
              <a:rPr lang="en-US" b="1" dirty="0">
                <a:solidFill>
                  <a:schemeClr val="bg1"/>
                </a:solidFill>
              </a:rPr>
              <a:t> </a:t>
            </a:r>
            <a:r>
              <a:rPr lang="en-US" b="1" dirty="0" err="1">
                <a:solidFill>
                  <a:schemeClr val="bg1"/>
                </a:solidFill>
              </a:rPr>
              <a:t>Christelijke</a:t>
            </a:r>
            <a:r>
              <a:rPr lang="en-US" b="1" dirty="0">
                <a:solidFill>
                  <a:schemeClr val="bg1"/>
                </a:solidFill>
              </a:rPr>
              <a:t> </a:t>
            </a:r>
            <a:r>
              <a:rPr lang="en-US" b="1" dirty="0" err="1">
                <a:solidFill>
                  <a:schemeClr val="bg1"/>
                </a:solidFill>
              </a:rPr>
              <a:t>traditie</a:t>
            </a:r>
            <a:r>
              <a:rPr lang="en-US" b="1" dirty="0">
                <a:solidFill>
                  <a:schemeClr val="bg1"/>
                </a:solidFill>
              </a:rPr>
              <a:t> </a:t>
            </a:r>
            <a:r>
              <a:rPr lang="en-US" b="1" dirty="0" err="1">
                <a:solidFill>
                  <a:schemeClr val="bg1"/>
                </a:solidFill>
              </a:rPr>
              <a:t>en</a:t>
            </a:r>
            <a:r>
              <a:rPr lang="en-US" b="1" dirty="0">
                <a:solidFill>
                  <a:schemeClr val="bg1"/>
                </a:solidFill>
              </a:rPr>
              <a:t> </a:t>
            </a:r>
            <a:r>
              <a:rPr lang="en-US" b="1" dirty="0" err="1">
                <a:solidFill>
                  <a:schemeClr val="bg1"/>
                </a:solidFill>
              </a:rPr>
              <a:t>vernieuwing</a:t>
            </a:r>
            <a:endParaRPr lang="en-US" b="1" dirty="0">
              <a:solidFill>
                <a:schemeClr val="bg1"/>
              </a:solidFill>
            </a:endParaRPr>
          </a:p>
        </p:txBody>
      </p:sp>
    </p:spTree>
    <p:extLst>
      <p:ext uri="{BB962C8B-B14F-4D97-AF65-F5344CB8AC3E}">
        <p14:creationId xmlns:p14="http://schemas.microsoft.com/office/powerpoint/2010/main" val="8858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6790-9C0C-0497-50BE-FF83A09041E0}"/>
              </a:ext>
            </a:extLst>
          </p:cNvPr>
          <p:cNvSpPr>
            <a:spLocks noGrp="1"/>
          </p:cNvSpPr>
          <p:nvPr>
            <p:ph type="title"/>
          </p:nvPr>
        </p:nvSpPr>
        <p:spPr/>
        <p:txBody>
          <a:bodyPr>
            <a:normAutofit/>
          </a:bodyPr>
          <a:lstStyle/>
          <a:p>
            <a:r>
              <a:rPr lang="nl-NL" sz="3600" dirty="0">
                <a:solidFill>
                  <a:srgbClr val="FF0000"/>
                </a:solidFill>
              </a:rPr>
              <a:t>Programmalijn 1: Christelijke traditie en vernieuwing</a:t>
            </a:r>
            <a:br>
              <a:rPr lang="nl-NL" sz="3600" dirty="0">
                <a:solidFill>
                  <a:srgbClr val="FF0000"/>
                </a:solidFill>
              </a:rPr>
            </a:br>
            <a:r>
              <a:rPr lang="nl-NL" sz="3600" b="1" dirty="0"/>
              <a:t>Onderwerpen</a:t>
            </a:r>
          </a:p>
        </p:txBody>
      </p:sp>
      <p:sp>
        <p:nvSpPr>
          <p:cNvPr id="3" name="Content Placeholder 2">
            <a:extLst>
              <a:ext uri="{FF2B5EF4-FFF2-40B4-BE49-F238E27FC236}">
                <a16:creationId xmlns:a16="http://schemas.microsoft.com/office/drawing/2014/main" id="{E9422703-C81D-5BE9-163A-BF02CB2705F0}"/>
              </a:ext>
            </a:extLst>
          </p:cNvPr>
          <p:cNvSpPr>
            <a:spLocks noGrp="1"/>
          </p:cNvSpPr>
          <p:nvPr>
            <p:ph idx="1"/>
          </p:nvPr>
        </p:nvSpPr>
        <p:spPr>
          <a:xfrm>
            <a:off x="838200" y="1723139"/>
            <a:ext cx="10515600" cy="4453824"/>
          </a:xfrm>
        </p:spPr>
        <p:txBody>
          <a:bodyPr vert="horz" lIns="91440" tIns="45720" rIns="91440" bIns="45720" rtlCol="0" anchor="t">
            <a:noAutofit/>
          </a:bodyPr>
          <a:lstStyle/>
          <a:p>
            <a:pPr marL="514350" indent="-514350">
              <a:buAutoNum type="arabicPeriod"/>
            </a:pPr>
            <a:r>
              <a:rPr lang="nl-NL" dirty="0"/>
              <a:t>De kunst van het ritueel</a:t>
            </a:r>
          </a:p>
          <a:p>
            <a:pPr marL="514350" indent="-514350">
              <a:buAutoNum type="arabicPeriod"/>
            </a:pPr>
            <a:r>
              <a:rPr lang="nl-NL" dirty="0"/>
              <a:t>God 9.0 - de integrale spiritualiteit</a:t>
            </a:r>
          </a:p>
          <a:p>
            <a:pPr marL="514350" indent="-514350">
              <a:buAutoNum type="arabicPeriod"/>
            </a:pPr>
            <a:r>
              <a:rPr lang="nl-NL" dirty="0"/>
              <a:t>Het klooster in de kerk</a:t>
            </a:r>
          </a:p>
          <a:p>
            <a:pPr marL="514350" indent="-514350">
              <a:buAutoNum type="arabicPeriod"/>
            </a:pPr>
            <a:r>
              <a:rPr lang="nl-NL" dirty="0"/>
              <a:t>ZZP-klooster</a:t>
            </a:r>
          </a:p>
          <a:p>
            <a:pPr marL="514350" indent="-514350">
              <a:buAutoNum type="arabicPeriod"/>
            </a:pPr>
            <a:r>
              <a:rPr lang="nl-NL" dirty="0" err="1"/>
              <a:t>Trendwatchers</a:t>
            </a:r>
            <a:r>
              <a:rPr lang="nl-NL" dirty="0"/>
              <a:t>: de toekomst van de kerk</a:t>
            </a:r>
          </a:p>
          <a:p>
            <a:pPr marL="514350" indent="-514350">
              <a:buAutoNum type="arabicPeriod"/>
            </a:pPr>
            <a:r>
              <a:rPr lang="nl-NL" dirty="0"/>
              <a:t>Van Gogh voor zinzoekers</a:t>
            </a:r>
            <a:endParaRPr lang="en-US" dirty="0"/>
          </a:p>
          <a:p>
            <a:pPr marL="514350" indent="-514350">
              <a:buAutoNum type="arabicPeriod"/>
            </a:pPr>
            <a:r>
              <a:rPr lang="nl-NL" dirty="0"/>
              <a:t>Pioniersweekend</a:t>
            </a:r>
          </a:p>
          <a:p>
            <a:pPr marL="514350" indent="-514350">
              <a:buAutoNum type="arabicPeriod"/>
            </a:pPr>
            <a:r>
              <a:rPr lang="nl-NL" err="1"/>
              <a:t>Tomáš</a:t>
            </a:r>
            <a:r>
              <a:rPr lang="nl-NL" dirty="0"/>
              <a:t> </a:t>
            </a:r>
            <a:r>
              <a:rPr lang="nl-NL" err="1"/>
              <a:t>Halík</a:t>
            </a:r>
            <a:endParaRPr lang="nl-NL" dirty="0" err="1"/>
          </a:p>
          <a:p>
            <a:pPr marL="514350" indent="-514350">
              <a:buAutoNum type="arabicPeriod"/>
            </a:pPr>
            <a:r>
              <a:rPr lang="nl-NL" dirty="0"/>
              <a:t>De kerk voor ongelovigen</a:t>
            </a:r>
          </a:p>
          <a:p>
            <a:pPr marL="514350" indent="-514350">
              <a:buAutoNum type="arabicPeriod"/>
            </a:pPr>
            <a:r>
              <a:rPr lang="nl-NL"/>
              <a:t>Groene theologie</a:t>
            </a:r>
            <a:endParaRPr lang="nl-NL" dirty="0"/>
          </a:p>
        </p:txBody>
      </p:sp>
    </p:spTree>
    <p:extLst>
      <p:ext uri="{BB962C8B-B14F-4D97-AF65-F5344CB8AC3E}">
        <p14:creationId xmlns:p14="http://schemas.microsoft.com/office/powerpoint/2010/main" val="4169881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fbeelding met standbeeld, gebouw, Menselijk gezicht, Borstbeeld&#10;&#10;Door AI gegenereerde inhoud is mogelijk onjuist.">
            <a:extLst>
              <a:ext uri="{FF2B5EF4-FFF2-40B4-BE49-F238E27FC236}">
                <a16:creationId xmlns:a16="http://schemas.microsoft.com/office/drawing/2014/main" id="{07F48940-B0A0-DF52-233B-E367D8558EC2}"/>
              </a:ext>
            </a:extLst>
          </p:cNvPr>
          <p:cNvPicPr>
            <a:picLocks noGrp="1" noChangeAspect="1"/>
          </p:cNvPicPr>
          <p:nvPr>
            <p:ph idx="1"/>
          </p:nvPr>
        </p:nvPicPr>
        <p:blipFill>
          <a:blip r:embed="rId2"/>
          <a:srcRect l="5884" r="-1" b="-1"/>
          <a:stretch>
            <a:fillRect/>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DF4FDF-CF00-9B73-015D-735617FC5C8B}"/>
              </a:ext>
            </a:extLst>
          </p:cNvPr>
          <p:cNvSpPr>
            <a:spLocks noGrp="1"/>
          </p:cNvSpPr>
          <p:nvPr>
            <p:ph type="title"/>
          </p:nvPr>
        </p:nvSpPr>
        <p:spPr>
          <a:xfrm>
            <a:off x="952228" y="743447"/>
            <a:ext cx="4153494" cy="3692028"/>
          </a:xfrm>
          <a:noFill/>
        </p:spPr>
        <p:txBody>
          <a:bodyPr vert="horz" lIns="91440" tIns="45720" rIns="91440" bIns="45720" rtlCol="0" anchor="b">
            <a:normAutofit/>
          </a:bodyPr>
          <a:lstStyle/>
          <a:p>
            <a:r>
              <a:rPr lang="en-US" dirty="0" err="1">
                <a:solidFill>
                  <a:schemeClr val="bg1"/>
                </a:solidFill>
              </a:rPr>
              <a:t>Programmalijn</a:t>
            </a:r>
            <a:r>
              <a:rPr lang="en-US" dirty="0">
                <a:solidFill>
                  <a:schemeClr val="bg1"/>
                </a:solidFill>
              </a:rPr>
              <a:t> 2: </a:t>
            </a:r>
            <a:br>
              <a:rPr lang="en-US" dirty="0"/>
            </a:br>
            <a:r>
              <a:rPr lang="en-US" b="1" dirty="0" err="1">
                <a:solidFill>
                  <a:schemeClr val="bg1"/>
                </a:solidFill>
              </a:rPr>
              <a:t>Theologie</a:t>
            </a:r>
            <a:r>
              <a:rPr lang="en-US" b="1" dirty="0">
                <a:solidFill>
                  <a:schemeClr val="bg1"/>
                </a:solidFill>
              </a:rPr>
              <a:t>, </a:t>
            </a:r>
            <a:r>
              <a:rPr lang="en-US" b="1" dirty="0" err="1">
                <a:solidFill>
                  <a:schemeClr val="bg1"/>
                </a:solidFill>
              </a:rPr>
              <a:t>filosofie</a:t>
            </a:r>
            <a:r>
              <a:rPr lang="en-US" b="1" dirty="0">
                <a:solidFill>
                  <a:schemeClr val="bg1"/>
                </a:solidFill>
              </a:rPr>
              <a:t> </a:t>
            </a:r>
            <a:r>
              <a:rPr lang="en-US" b="1" dirty="0" err="1">
                <a:solidFill>
                  <a:schemeClr val="bg1"/>
                </a:solidFill>
              </a:rPr>
              <a:t>en</a:t>
            </a:r>
            <a:r>
              <a:rPr lang="en-US" b="1" dirty="0">
                <a:solidFill>
                  <a:schemeClr val="bg1"/>
                </a:solidFill>
              </a:rPr>
              <a:t> </a:t>
            </a:r>
            <a:r>
              <a:rPr lang="en-US" b="1" dirty="0" err="1">
                <a:solidFill>
                  <a:schemeClr val="bg1"/>
                </a:solidFill>
              </a:rPr>
              <a:t>psychologie</a:t>
            </a:r>
            <a:endParaRPr lang="en-US" b="1" dirty="0">
              <a:solidFill>
                <a:schemeClr val="bg1"/>
              </a:solidFill>
            </a:endParaRPr>
          </a:p>
        </p:txBody>
      </p:sp>
    </p:spTree>
    <p:extLst>
      <p:ext uri="{BB962C8B-B14F-4D97-AF65-F5344CB8AC3E}">
        <p14:creationId xmlns:p14="http://schemas.microsoft.com/office/powerpoint/2010/main" val="2630353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2F1E-38A2-7A31-A88A-6ECB391D014E}"/>
              </a:ext>
            </a:extLst>
          </p:cNvPr>
          <p:cNvSpPr>
            <a:spLocks noGrp="1"/>
          </p:cNvSpPr>
          <p:nvPr>
            <p:ph type="title"/>
          </p:nvPr>
        </p:nvSpPr>
        <p:spPr/>
        <p:txBody>
          <a:bodyPr/>
          <a:lstStyle/>
          <a:p>
            <a:r>
              <a:rPr lang="nl-NL" sz="3600" dirty="0">
                <a:solidFill>
                  <a:srgbClr val="FF0000"/>
                </a:solidFill>
              </a:rPr>
              <a:t>Programmalijn 2: Theologie, filosofie en psychologie</a:t>
            </a:r>
            <a:br>
              <a:rPr lang="nl-NL" sz="3600" dirty="0">
                <a:solidFill>
                  <a:srgbClr val="FF0000"/>
                </a:solidFill>
              </a:rPr>
            </a:br>
            <a:r>
              <a:rPr lang="nl-NL" sz="3600" b="1" dirty="0"/>
              <a:t>Onderwerpen</a:t>
            </a:r>
            <a:endParaRPr lang="nl-NL" b="1" dirty="0"/>
          </a:p>
        </p:txBody>
      </p:sp>
      <p:sp>
        <p:nvSpPr>
          <p:cNvPr id="3" name="Content Placeholder 2">
            <a:extLst>
              <a:ext uri="{FF2B5EF4-FFF2-40B4-BE49-F238E27FC236}">
                <a16:creationId xmlns:a16="http://schemas.microsoft.com/office/drawing/2014/main" id="{A5563A60-6585-8849-840B-874A320E659B}"/>
              </a:ext>
            </a:extLst>
          </p:cNvPr>
          <p:cNvSpPr>
            <a:spLocks noGrp="1"/>
          </p:cNvSpPr>
          <p:nvPr>
            <p:ph idx="1"/>
          </p:nvPr>
        </p:nvSpPr>
        <p:spPr>
          <a:xfrm>
            <a:off x="838200" y="1691931"/>
            <a:ext cx="10515600" cy="3891719"/>
          </a:xfrm>
        </p:spPr>
        <p:txBody>
          <a:bodyPr vert="horz" lIns="91440" tIns="45720" rIns="91440" bIns="45720" rtlCol="0" anchor="t">
            <a:normAutofit fontScale="85000" lnSpcReduction="20000"/>
          </a:bodyPr>
          <a:lstStyle/>
          <a:p>
            <a:pPr marL="514350" indent="-514350">
              <a:buAutoNum type="arabicPeriod"/>
            </a:pPr>
            <a:r>
              <a:rPr lang="nl-NL" dirty="0"/>
              <a:t>Nietzsche voor beginners</a:t>
            </a:r>
          </a:p>
          <a:p>
            <a:pPr marL="514350" indent="-514350">
              <a:buAutoNum type="arabicPeriod"/>
            </a:pPr>
            <a:r>
              <a:rPr lang="nl-NL" dirty="0"/>
              <a:t>De vrije wil</a:t>
            </a:r>
          </a:p>
          <a:p>
            <a:pPr marL="514350" indent="-514350">
              <a:buAutoNum type="arabicPeriod"/>
            </a:pPr>
            <a:r>
              <a:rPr lang="nl-NL" dirty="0"/>
              <a:t>Vertroostingen</a:t>
            </a:r>
          </a:p>
          <a:p>
            <a:pPr marL="514350" indent="-514350">
              <a:buAutoNum type="arabicPeriod"/>
            </a:pPr>
            <a:r>
              <a:rPr lang="nl-NL" dirty="0"/>
              <a:t>Simone Weil</a:t>
            </a:r>
          </a:p>
          <a:p>
            <a:pPr marL="514350" indent="-514350">
              <a:buAutoNum type="arabicPeriod"/>
            </a:pPr>
            <a:r>
              <a:rPr lang="nl-NL" dirty="0"/>
              <a:t>Nick Cave</a:t>
            </a:r>
          </a:p>
          <a:p>
            <a:pPr marL="514350" indent="-514350">
              <a:buAutoNum type="arabicPeriod"/>
            </a:pPr>
            <a:r>
              <a:rPr lang="nl-NL" dirty="0"/>
              <a:t>Een God die in mij gelooft</a:t>
            </a:r>
            <a:endParaRPr lang="en-US" dirty="0"/>
          </a:p>
          <a:p>
            <a:pPr marL="514350" indent="-514350">
              <a:buAutoNum type="arabicPeriod"/>
            </a:pPr>
            <a:r>
              <a:rPr lang="nl-NL" dirty="0"/>
              <a:t>Jonathan Sacks</a:t>
            </a:r>
            <a:endParaRPr lang="en-US" dirty="0"/>
          </a:p>
          <a:p>
            <a:pPr marL="514350" indent="-514350">
              <a:buAutoNum type="arabicPeriod"/>
            </a:pPr>
            <a:r>
              <a:rPr lang="nl-NL"/>
              <a:t>Geloof en wetenschap</a:t>
            </a:r>
            <a:endParaRPr lang="en-US"/>
          </a:p>
          <a:p>
            <a:pPr marL="514350" indent="-514350">
              <a:buAutoNum type="arabicPeriod"/>
            </a:pPr>
            <a:r>
              <a:rPr lang="nl-NL"/>
              <a:t>Profetische stemmen</a:t>
            </a:r>
            <a:endParaRPr lang="en-US"/>
          </a:p>
          <a:p>
            <a:pPr marL="514350" indent="-514350">
              <a:buAutoNum type="arabicPeriod"/>
            </a:pPr>
            <a:r>
              <a:rPr lang="nl-NL" dirty="0"/>
              <a:t>Heilige woede</a:t>
            </a:r>
            <a:endParaRPr lang="en-US" dirty="0"/>
          </a:p>
        </p:txBody>
      </p:sp>
    </p:spTree>
    <p:extLst>
      <p:ext uri="{BB962C8B-B14F-4D97-AF65-F5344CB8AC3E}">
        <p14:creationId xmlns:p14="http://schemas.microsoft.com/office/powerpoint/2010/main" val="2011823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fbeelding met buitenshuis, hemel, boom, gras&#10;&#10;Door AI gegenereerde inhoud is mogelijk onjuist.">
            <a:extLst>
              <a:ext uri="{FF2B5EF4-FFF2-40B4-BE49-F238E27FC236}">
                <a16:creationId xmlns:a16="http://schemas.microsoft.com/office/drawing/2014/main" id="{29E16518-8C06-08CD-68B9-9D6BD29517B5}"/>
              </a:ext>
            </a:extLst>
          </p:cNvPr>
          <p:cNvPicPr>
            <a:picLocks noGrp="1" noChangeAspect="1"/>
          </p:cNvPicPr>
          <p:nvPr>
            <p:ph idx="1"/>
          </p:nvPr>
        </p:nvPicPr>
        <p:blipFill>
          <a:blip r:embed="rId2"/>
          <a:srcRect l="5884" r="-1" b="-1"/>
          <a:stretch>
            <a:fillRect/>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C85863-00E7-54ED-4A05-5E730CBA8001}"/>
              </a:ext>
            </a:extLst>
          </p:cNvPr>
          <p:cNvSpPr>
            <a:spLocks noGrp="1"/>
          </p:cNvSpPr>
          <p:nvPr>
            <p:ph type="title"/>
          </p:nvPr>
        </p:nvSpPr>
        <p:spPr>
          <a:xfrm>
            <a:off x="952228" y="743447"/>
            <a:ext cx="4264330" cy="3692028"/>
          </a:xfrm>
          <a:noFill/>
        </p:spPr>
        <p:txBody>
          <a:bodyPr vert="horz" lIns="91440" tIns="45720" rIns="91440" bIns="45720" rtlCol="0" anchor="b">
            <a:normAutofit/>
          </a:bodyPr>
          <a:lstStyle/>
          <a:p>
            <a:r>
              <a:rPr lang="en-US" dirty="0" err="1">
                <a:solidFill>
                  <a:schemeClr val="bg1"/>
                </a:solidFill>
              </a:rPr>
              <a:t>Programmalijn</a:t>
            </a:r>
            <a:r>
              <a:rPr lang="en-US" dirty="0">
                <a:solidFill>
                  <a:schemeClr val="bg1"/>
                </a:solidFill>
              </a:rPr>
              <a:t> 3:</a:t>
            </a:r>
            <a:r>
              <a:rPr lang="en-US" b="1" dirty="0">
                <a:solidFill>
                  <a:schemeClr val="bg1"/>
                </a:solidFill>
              </a:rPr>
              <a:t> </a:t>
            </a:r>
            <a:r>
              <a:rPr lang="en-US" b="1" dirty="0" err="1">
                <a:solidFill>
                  <a:schemeClr val="bg1"/>
                </a:solidFill>
              </a:rPr>
              <a:t>Spiritualiteit</a:t>
            </a:r>
            <a:r>
              <a:rPr lang="en-US" b="1" dirty="0">
                <a:solidFill>
                  <a:schemeClr val="bg1"/>
                </a:solidFill>
              </a:rPr>
              <a:t>, </a:t>
            </a:r>
            <a:r>
              <a:rPr lang="en-US" b="1" dirty="0" err="1">
                <a:solidFill>
                  <a:schemeClr val="bg1"/>
                </a:solidFill>
              </a:rPr>
              <a:t>meditatie</a:t>
            </a:r>
            <a:r>
              <a:rPr lang="en-US" b="1" dirty="0">
                <a:solidFill>
                  <a:schemeClr val="bg1"/>
                </a:solidFill>
              </a:rPr>
              <a:t> </a:t>
            </a:r>
            <a:r>
              <a:rPr lang="en-US" b="1" dirty="0" err="1">
                <a:solidFill>
                  <a:schemeClr val="bg1"/>
                </a:solidFill>
              </a:rPr>
              <a:t>en</a:t>
            </a:r>
            <a:r>
              <a:rPr lang="en-US" b="1" dirty="0">
                <a:solidFill>
                  <a:schemeClr val="bg1"/>
                </a:solidFill>
              </a:rPr>
              <a:t> </a:t>
            </a:r>
            <a:r>
              <a:rPr lang="en-US" b="1" dirty="0" err="1">
                <a:solidFill>
                  <a:schemeClr val="bg1"/>
                </a:solidFill>
              </a:rPr>
              <a:t>mystiek</a:t>
            </a:r>
            <a:endParaRPr lang="en-US" b="1" dirty="0">
              <a:solidFill>
                <a:schemeClr val="bg1"/>
              </a:solidFill>
            </a:endParaRPr>
          </a:p>
        </p:txBody>
      </p:sp>
    </p:spTree>
    <p:extLst>
      <p:ext uri="{BB962C8B-B14F-4D97-AF65-F5344CB8AC3E}">
        <p14:creationId xmlns:p14="http://schemas.microsoft.com/office/powerpoint/2010/main" val="2113135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B7EE-8B7D-038A-57EA-A267DA9DCE05}"/>
              </a:ext>
            </a:extLst>
          </p:cNvPr>
          <p:cNvSpPr>
            <a:spLocks noGrp="1"/>
          </p:cNvSpPr>
          <p:nvPr>
            <p:ph type="title"/>
          </p:nvPr>
        </p:nvSpPr>
        <p:spPr/>
        <p:txBody>
          <a:bodyPr/>
          <a:lstStyle/>
          <a:p>
            <a:r>
              <a:rPr lang="nl-NL" sz="3600" dirty="0">
                <a:solidFill>
                  <a:srgbClr val="FF0000"/>
                </a:solidFill>
              </a:rPr>
              <a:t>Programmalijn 3: Spiritualiteit, meditatie en mystiek</a:t>
            </a:r>
            <a:br>
              <a:rPr lang="nl-NL" sz="3600" dirty="0">
                <a:solidFill>
                  <a:srgbClr val="FF0000"/>
                </a:solidFill>
              </a:rPr>
            </a:br>
            <a:r>
              <a:rPr lang="nl-NL" sz="3600" b="1" dirty="0"/>
              <a:t>Onderwerpen</a:t>
            </a:r>
            <a:endParaRPr lang="nl-NL" b="1" dirty="0"/>
          </a:p>
        </p:txBody>
      </p:sp>
      <p:sp>
        <p:nvSpPr>
          <p:cNvPr id="3" name="Content Placeholder 2">
            <a:extLst>
              <a:ext uri="{FF2B5EF4-FFF2-40B4-BE49-F238E27FC236}">
                <a16:creationId xmlns:a16="http://schemas.microsoft.com/office/drawing/2014/main" id="{AF43D5D7-ABAE-AF15-C94F-18244F6C6D03}"/>
              </a:ext>
            </a:extLst>
          </p:cNvPr>
          <p:cNvSpPr>
            <a:spLocks noGrp="1"/>
          </p:cNvSpPr>
          <p:nvPr>
            <p:ph idx="1"/>
          </p:nvPr>
        </p:nvSpPr>
        <p:spPr>
          <a:xfrm>
            <a:off x="838200" y="2152196"/>
            <a:ext cx="10515600" cy="4024767"/>
          </a:xfrm>
        </p:spPr>
        <p:txBody>
          <a:bodyPr vert="horz" lIns="91440" tIns="45720" rIns="91440" bIns="45720" rtlCol="0" anchor="t">
            <a:normAutofit fontScale="92500" lnSpcReduction="20000"/>
          </a:bodyPr>
          <a:lstStyle/>
          <a:p>
            <a:pPr marL="514350" indent="-514350">
              <a:buAutoNum type="arabicPeriod"/>
            </a:pPr>
            <a:r>
              <a:rPr lang="nl-NL" dirty="0" err="1"/>
              <a:t>Meister</a:t>
            </a:r>
            <a:r>
              <a:rPr lang="nl-NL" dirty="0"/>
              <a:t> </a:t>
            </a:r>
            <a:r>
              <a:rPr lang="nl-NL" dirty="0" err="1"/>
              <a:t>Eckhart</a:t>
            </a:r>
            <a:r>
              <a:rPr lang="nl-NL" dirty="0"/>
              <a:t> voor beginners</a:t>
            </a:r>
          </a:p>
          <a:p>
            <a:pPr marL="514350" indent="-514350">
              <a:buAutoNum type="arabicPeriod"/>
            </a:pPr>
            <a:r>
              <a:rPr lang="nl-NL" dirty="0"/>
              <a:t>Woestijnmoeders</a:t>
            </a:r>
          </a:p>
          <a:p>
            <a:pPr marL="514350" indent="-514350">
              <a:buAutoNum type="arabicPeriod"/>
            </a:pPr>
            <a:r>
              <a:rPr lang="nl-NL" dirty="0"/>
              <a:t>Ontdek je verlangen</a:t>
            </a:r>
          </a:p>
          <a:p>
            <a:pPr marL="514350" indent="-514350">
              <a:buAutoNum type="arabicPeriod"/>
            </a:pPr>
            <a:r>
              <a:rPr lang="nl-NL" dirty="0"/>
              <a:t>De kracht van stilte</a:t>
            </a:r>
          </a:p>
          <a:p>
            <a:pPr marL="514350" indent="-514350">
              <a:buAutoNum type="arabicPeriod"/>
            </a:pPr>
            <a:r>
              <a:rPr lang="nl-NL" dirty="0"/>
              <a:t>Kennismaking met </a:t>
            </a:r>
            <a:r>
              <a:rPr lang="nl-NL" dirty="0" err="1"/>
              <a:t>Roemi</a:t>
            </a:r>
            <a:endParaRPr lang="nl-NL" dirty="0"/>
          </a:p>
          <a:p>
            <a:pPr marL="514350" indent="-514350">
              <a:buAutoNum type="arabicPeriod"/>
            </a:pPr>
            <a:r>
              <a:rPr lang="nl-NL" dirty="0"/>
              <a:t>Kennismaking met oosterse spiritualiteit</a:t>
            </a:r>
          </a:p>
          <a:p>
            <a:pPr marL="514350" indent="-514350">
              <a:buAutoNum type="arabicPeriod"/>
            </a:pPr>
            <a:r>
              <a:rPr lang="nl-NL" dirty="0"/>
              <a:t>Etty </a:t>
            </a:r>
            <a:r>
              <a:rPr lang="nl-NL" dirty="0" err="1"/>
              <a:t>Hillesum</a:t>
            </a:r>
            <a:endParaRPr lang="nl-NL" dirty="0"/>
          </a:p>
          <a:p>
            <a:pPr marL="514350" indent="-514350">
              <a:buAutoNum type="arabicPeriod"/>
            </a:pPr>
            <a:r>
              <a:rPr lang="nl-NL" dirty="0"/>
              <a:t>De reis van je hart</a:t>
            </a:r>
          </a:p>
          <a:p>
            <a:pPr marL="514350" indent="-514350">
              <a:buAutoNum type="arabicPeriod"/>
            </a:pPr>
            <a:r>
              <a:rPr lang="nl-NL"/>
              <a:t>Lessen van Benedictus</a:t>
            </a:r>
            <a:endParaRPr lang="nl-NL" dirty="0"/>
          </a:p>
          <a:p>
            <a:pPr marL="514350" indent="-514350">
              <a:buAutoNum type="arabicPeriod"/>
            </a:pPr>
            <a:r>
              <a:rPr lang="nl-NL" dirty="0"/>
              <a:t>Christelijke meditatie</a:t>
            </a:r>
          </a:p>
          <a:p>
            <a:pPr marL="514350" indent="-514350">
              <a:buAutoNum type="arabicPeriod"/>
            </a:pPr>
            <a:endParaRPr lang="nl-NL" dirty="0"/>
          </a:p>
        </p:txBody>
      </p:sp>
    </p:spTree>
    <p:extLst>
      <p:ext uri="{BB962C8B-B14F-4D97-AF65-F5344CB8AC3E}">
        <p14:creationId xmlns:p14="http://schemas.microsoft.com/office/powerpoint/2010/main" val="34186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fbeelding met persoon, vinger, pols, nagel&#10;&#10;Door AI gegenereerde inhoud is mogelijk onjuist.">
            <a:extLst>
              <a:ext uri="{FF2B5EF4-FFF2-40B4-BE49-F238E27FC236}">
                <a16:creationId xmlns:a16="http://schemas.microsoft.com/office/drawing/2014/main" id="{9CD89AF7-A802-4215-B7B9-F0FD6FE66BCE}"/>
              </a:ext>
            </a:extLst>
          </p:cNvPr>
          <p:cNvPicPr>
            <a:picLocks noGrp="1" noChangeAspect="1"/>
          </p:cNvPicPr>
          <p:nvPr>
            <p:ph idx="1"/>
          </p:nvPr>
        </p:nvPicPr>
        <p:blipFill>
          <a:blip r:embed="rId2"/>
          <a:srcRect l="4147" t="9091" r="19151"/>
          <a:stretch>
            <a:fillRect/>
          </a:stretch>
        </p:blipFill>
        <p:spPr>
          <a:xfrm>
            <a:off x="3523488" y="10"/>
            <a:ext cx="8668512" cy="6857990"/>
          </a:xfrm>
          <a:prstGeom prst="rect">
            <a:avLst/>
          </a:prstGeom>
        </p:spPr>
      </p:pic>
      <p:sp>
        <p:nvSpPr>
          <p:cNvPr id="33"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B70602-1349-6223-FA6A-ADA316C54B1C}"/>
              </a:ext>
            </a:extLst>
          </p:cNvPr>
          <p:cNvSpPr>
            <a:spLocks noGrp="1"/>
          </p:cNvSpPr>
          <p:nvPr>
            <p:ph type="title"/>
          </p:nvPr>
        </p:nvSpPr>
        <p:spPr>
          <a:xfrm>
            <a:off x="477981" y="1122363"/>
            <a:ext cx="4480559" cy="3204134"/>
          </a:xfrm>
        </p:spPr>
        <p:txBody>
          <a:bodyPr vert="horz" lIns="91440" tIns="45720" rIns="91440" bIns="45720" rtlCol="0" anchor="b">
            <a:normAutofit/>
          </a:bodyPr>
          <a:lstStyle/>
          <a:p>
            <a:r>
              <a:rPr lang="en-US" sz="4800" dirty="0" err="1">
                <a:solidFill>
                  <a:schemeClr val="bg1"/>
                </a:solidFill>
              </a:rPr>
              <a:t>Programmalijn</a:t>
            </a:r>
            <a:r>
              <a:rPr lang="en-US" sz="4800" dirty="0">
                <a:solidFill>
                  <a:schemeClr val="bg1"/>
                </a:solidFill>
              </a:rPr>
              <a:t> 4:</a:t>
            </a:r>
            <a:r>
              <a:rPr lang="en-US" sz="4800" b="1" dirty="0">
                <a:solidFill>
                  <a:schemeClr val="bg1"/>
                </a:solidFill>
              </a:rPr>
              <a:t> </a:t>
            </a:r>
            <a:br>
              <a:rPr lang="en-US" sz="4800" b="1" dirty="0"/>
            </a:br>
            <a:r>
              <a:rPr lang="en-US" sz="4800" b="1" dirty="0">
                <a:solidFill>
                  <a:schemeClr val="bg1"/>
                </a:solidFill>
              </a:rPr>
              <a:t>Jong</a:t>
            </a:r>
          </a:p>
        </p:txBody>
      </p:sp>
      <p:sp>
        <p:nvSpPr>
          <p:cNvPr id="34"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0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D089-F451-2485-77A2-3EF2ED597E42}"/>
              </a:ext>
            </a:extLst>
          </p:cNvPr>
          <p:cNvSpPr>
            <a:spLocks noGrp="1"/>
          </p:cNvSpPr>
          <p:nvPr>
            <p:ph type="title"/>
          </p:nvPr>
        </p:nvSpPr>
        <p:spPr/>
        <p:txBody>
          <a:bodyPr/>
          <a:lstStyle/>
          <a:p>
            <a:r>
              <a:rPr lang="nl-NL" sz="3600" dirty="0">
                <a:solidFill>
                  <a:srgbClr val="FF0000"/>
                </a:solidFill>
              </a:rPr>
              <a:t>Programmalijn 4: Jong</a:t>
            </a:r>
            <a:br>
              <a:rPr lang="nl-NL" sz="3600" dirty="0">
                <a:solidFill>
                  <a:srgbClr val="FF0000"/>
                </a:solidFill>
              </a:rPr>
            </a:br>
            <a:r>
              <a:rPr lang="nl-NL" sz="3600" b="1" dirty="0"/>
              <a:t>Onderwerpen</a:t>
            </a:r>
          </a:p>
        </p:txBody>
      </p:sp>
      <p:sp>
        <p:nvSpPr>
          <p:cNvPr id="3" name="Content Placeholder 2">
            <a:extLst>
              <a:ext uri="{FF2B5EF4-FFF2-40B4-BE49-F238E27FC236}">
                <a16:creationId xmlns:a16="http://schemas.microsoft.com/office/drawing/2014/main" id="{E0D647BC-4CE9-F0EC-8467-C846F6FC473B}"/>
              </a:ext>
            </a:extLst>
          </p:cNvPr>
          <p:cNvSpPr>
            <a:spLocks noGrp="1"/>
          </p:cNvSpPr>
          <p:nvPr>
            <p:ph idx="1"/>
          </p:nvPr>
        </p:nvSpPr>
        <p:spPr>
          <a:xfrm>
            <a:off x="838200" y="1847199"/>
            <a:ext cx="10515600" cy="4515901"/>
          </a:xfrm>
        </p:spPr>
        <p:txBody>
          <a:bodyPr vert="horz" lIns="91440" tIns="45720" rIns="91440" bIns="45720" rtlCol="0" anchor="t">
            <a:normAutofit fontScale="92500" lnSpcReduction="10000"/>
          </a:bodyPr>
          <a:lstStyle/>
          <a:p>
            <a:pPr marL="514350" indent="-514350">
              <a:buAutoNum type="arabicPeriod"/>
            </a:pPr>
            <a:r>
              <a:rPr lang="nl-NL" dirty="0"/>
              <a:t>Keuzestress</a:t>
            </a:r>
            <a:endParaRPr lang="nl-NL"/>
          </a:p>
          <a:p>
            <a:pPr marL="514350" indent="-514350">
              <a:buAutoNum type="arabicPeriod"/>
            </a:pPr>
            <a:r>
              <a:rPr lang="nl-NL" dirty="0"/>
              <a:t>Die vreemde ander</a:t>
            </a:r>
          </a:p>
          <a:p>
            <a:pPr marL="514350" indent="-514350">
              <a:buAutoNum type="arabicPeriod"/>
            </a:pPr>
            <a:r>
              <a:rPr lang="nl-NL" dirty="0"/>
              <a:t>Verbeter de wereld, begin bij jezelf... Nu!</a:t>
            </a:r>
          </a:p>
          <a:p>
            <a:pPr marL="514350" indent="-514350">
              <a:buAutoNum type="arabicPeriod"/>
            </a:pPr>
            <a:r>
              <a:rPr lang="nl-NL" dirty="0"/>
              <a:t>Jongeren en zingeving</a:t>
            </a:r>
          </a:p>
          <a:p>
            <a:pPr marL="514350" indent="-514350">
              <a:buAutoNum type="arabicPeriod"/>
            </a:pPr>
            <a:r>
              <a:rPr lang="nl-NL" dirty="0"/>
              <a:t>Digitale </a:t>
            </a:r>
            <a:r>
              <a:rPr lang="nl-NL" err="1"/>
              <a:t>detox</a:t>
            </a:r>
            <a:endParaRPr lang="en-US" err="1"/>
          </a:p>
          <a:p>
            <a:pPr marL="514350" indent="-514350">
              <a:buAutoNum type="arabicPeriod"/>
            </a:pPr>
            <a:r>
              <a:rPr lang="nl-NL" dirty="0"/>
              <a:t>Prestatiedruk</a:t>
            </a:r>
            <a:endParaRPr lang="en-US" dirty="0"/>
          </a:p>
          <a:p>
            <a:pPr marL="514350" indent="-514350">
              <a:buAutoNum type="arabicPeriod"/>
            </a:pPr>
            <a:r>
              <a:rPr lang="nl-NL" dirty="0"/>
              <a:t>Overweldigend</a:t>
            </a:r>
            <a:endParaRPr lang="en-US" dirty="0"/>
          </a:p>
          <a:p>
            <a:pPr marL="514350" indent="-514350">
              <a:buAutoNum type="arabicPeriod"/>
            </a:pPr>
            <a:r>
              <a:rPr lang="nl-NL" dirty="0"/>
              <a:t>Jong en vrij</a:t>
            </a:r>
            <a:endParaRPr lang="en-US" dirty="0"/>
          </a:p>
          <a:p>
            <a:pPr marL="514350" indent="-514350">
              <a:buAutoNum type="arabicPeriod"/>
            </a:pPr>
            <a:r>
              <a:rPr lang="nl-NL" dirty="0"/>
              <a:t>Zinvol aan de slag</a:t>
            </a:r>
            <a:endParaRPr lang="en-US" dirty="0"/>
          </a:p>
          <a:p>
            <a:pPr marL="514350" indent="-514350">
              <a:buAutoNum type="arabicPeriod"/>
            </a:pPr>
            <a:r>
              <a:rPr lang="nl-NL" dirty="0"/>
              <a:t>Alternatieve vakantie</a:t>
            </a:r>
            <a:endParaRPr lang="en-US" dirty="0"/>
          </a:p>
          <a:p>
            <a:pPr marL="514350" indent="-514350">
              <a:buAutoNum type="arabicPeriod"/>
            </a:pPr>
            <a:endParaRPr lang="nl-NL" dirty="0"/>
          </a:p>
        </p:txBody>
      </p:sp>
    </p:spTree>
    <p:extLst>
      <p:ext uri="{BB962C8B-B14F-4D97-AF65-F5344CB8AC3E}">
        <p14:creationId xmlns:p14="http://schemas.microsoft.com/office/powerpoint/2010/main" val="2422999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fbeelding met standbeeld, Menselijk gezicht, beeldhouwwerk, Artefact&#10;&#10;Door AI gegenereerde inhoud is mogelijk onjuist.">
            <a:extLst>
              <a:ext uri="{FF2B5EF4-FFF2-40B4-BE49-F238E27FC236}">
                <a16:creationId xmlns:a16="http://schemas.microsoft.com/office/drawing/2014/main" id="{983E737C-9FE5-23E3-4C57-7E330C53912C}"/>
              </a:ext>
            </a:extLst>
          </p:cNvPr>
          <p:cNvPicPr>
            <a:picLocks noGrp="1" noChangeAspect="1"/>
          </p:cNvPicPr>
          <p:nvPr>
            <p:ph idx="1"/>
          </p:nvPr>
        </p:nvPicPr>
        <p:blipFill>
          <a:blip r:embed="rId2"/>
          <a:srcRect l="3673" t="7744" r="18195" b="-2"/>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406159-FD04-E84A-4E5B-83ECB0FF5AB9}"/>
              </a:ext>
            </a:extLst>
          </p:cNvPr>
          <p:cNvSpPr>
            <a:spLocks noGrp="1"/>
          </p:cNvSpPr>
          <p:nvPr>
            <p:ph type="title"/>
          </p:nvPr>
        </p:nvSpPr>
        <p:spPr>
          <a:xfrm>
            <a:off x="477981" y="1122363"/>
            <a:ext cx="4508269" cy="3204134"/>
          </a:xfrm>
        </p:spPr>
        <p:txBody>
          <a:bodyPr vert="horz" lIns="91440" tIns="45720" rIns="91440" bIns="45720" rtlCol="0" anchor="b">
            <a:normAutofit/>
          </a:bodyPr>
          <a:lstStyle/>
          <a:p>
            <a:r>
              <a:rPr lang="en-US" sz="4800" err="1">
                <a:solidFill>
                  <a:schemeClr val="bg1"/>
                </a:solidFill>
              </a:rPr>
              <a:t>Programmalijn</a:t>
            </a:r>
            <a:r>
              <a:rPr lang="en-US" sz="4800" dirty="0">
                <a:solidFill>
                  <a:schemeClr val="bg1"/>
                </a:solidFill>
              </a:rPr>
              <a:t> 5:</a:t>
            </a:r>
            <a:br>
              <a:rPr lang="en-US" sz="4800" dirty="0"/>
            </a:br>
            <a:r>
              <a:rPr lang="en-US" sz="4800" b="1" err="1">
                <a:solidFill>
                  <a:schemeClr val="bg1"/>
                </a:solidFill>
              </a:rPr>
              <a:t>Levensvragen</a:t>
            </a:r>
            <a:endParaRPr lang="en-US" sz="4800" b="1">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18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039E2-9BEF-8744-A118-714D0D0271C7}"/>
              </a:ext>
            </a:extLst>
          </p:cNvPr>
          <p:cNvSpPr>
            <a:spLocks noGrp="1"/>
          </p:cNvSpPr>
          <p:nvPr>
            <p:ph type="title"/>
          </p:nvPr>
        </p:nvSpPr>
        <p:spPr/>
        <p:txBody>
          <a:bodyPr/>
          <a:lstStyle/>
          <a:p>
            <a:pPr algn="ctr"/>
            <a:r>
              <a:rPr lang="nl-NL" dirty="0"/>
              <a:t>VISIE EN BEWEGING</a:t>
            </a:r>
          </a:p>
        </p:txBody>
      </p:sp>
      <p:sp>
        <p:nvSpPr>
          <p:cNvPr id="3" name="Tijdelijke aanduiding voor inhoud 2">
            <a:extLst>
              <a:ext uri="{FF2B5EF4-FFF2-40B4-BE49-F238E27FC236}">
                <a16:creationId xmlns:a16="http://schemas.microsoft.com/office/drawing/2014/main" id="{7DC402C2-7E64-FF4C-0D7D-01F600239EA2}"/>
              </a:ext>
            </a:extLst>
          </p:cNvPr>
          <p:cNvSpPr>
            <a:spLocks noGrp="1"/>
          </p:cNvSpPr>
          <p:nvPr>
            <p:ph idx="1"/>
          </p:nvPr>
        </p:nvSpPr>
        <p:spPr/>
        <p:txBody>
          <a:bodyPr/>
          <a:lstStyle/>
          <a:p>
            <a:pPr algn="ctr"/>
            <a:endParaRPr lang="nl-NL" dirty="0"/>
          </a:p>
          <a:p>
            <a:pPr algn="ctr"/>
            <a:r>
              <a:rPr lang="nl-NL" dirty="0"/>
              <a:t>NIEUW KERKELIJK PEIL (PTHU)</a:t>
            </a:r>
          </a:p>
          <a:p>
            <a:pPr algn="ctr"/>
            <a:r>
              <a:rPr lang="nl-NL" dirty="0"/>
              <a:t>MOZAIEK VAN KERKPLEKKEN</a:t>
            </a:r>
          </a:p>
          <a:p>
            <a:pPr algn="ctr"/>
            <a:r>
              <a:rPr lang="nl-NL" dirty="0"/>
              <a:t>DORPSKERKENBEWEGING</a:t>
            </a:r>
          </a:p>
          <a:p>
            <a:pPr algn="ctr"/>
            <a:r>
              <a:rPr lang="nl-NL" dirty="0"/>
              <a:t>PIONIERSPLEKKEN (WAARONDER KLOOSTERINITIATIEVEN)</a:t>
            </a:r>
          </a:p>
          <a:p>
            <a:pPr algn="ctr"/>
            <a:r>
              <a:rPr lang="nl-NL" dirty="0"/>
              <a:t>‘KERK IN DE BUURT’</a:t>
            </a:r>
          </a:p>
          <a:p>
            <a:pPr algn="ctr"/>
            <a:r>
              <a:rPr lang="nl-NL" dirty="0"/>
              <a:t>GOD IN NEDERLAND 2025</a:t>
            </a:r>
          </a:p>
          <a:p>
            <a:endParaRPr lang="nl-NL" dirty="0"/>
          </a:p>
        </p:txBody>
      </p:sp>
    </p:spTree>
    <p:extLst>
      <p:ext uri="{BB962C8B-B14F-4D97-AF65-F5344CB8AC3E}">
        <p14:creationId xmlns:p14="http://schemas.microsoft.com/office/powerpoint/2010/main" val="2990137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4DB0-8D87-62E3-BAC4-823C0B26C1EE}"/>
              </a:ext>
            </a:extLst>
          </p:cNvPr>
          <p:cNvSpPr>
            <a:spLocks noGrp="1"/>
          </p:cNvSpPr>
          <p:nvPr>
            <p:ph type="title"/>
          </p:nvPr>
        </p:nvSpPr>
        <p:spPr/>
        <p:txBody>
          <a:bodyPr/>
          <a:lstStyle/>
          <a:p>
            <a:r>
              <a:rPr lang="nl-NL" sz="3600" dirty="0">
                <a:solidFill>
                  <a:srgbClr val="FF0000"/>
                </a:solidFill>
              </a:rPr>
              <a:t>Programmalijn 5: Levensvragen</a:t>
            </a:r>
            <a:br>
              <a:rPr lang="nl-NL" sz="3600" dirty="0">
                <a:solidFill>
                  <a:srgbClr val="FF0000"/>
                </a:solidFill>
              </a:rPr>
            </a:br>
            <a:r>
              <a:rPr lang="nl-NL" sz="3600" b="1" dirty="0"/>
              <a:t>Onderwerpen</a:t>
            </a:r>
            <a:endParaRPr lang="nl-NL" sz="3600" b="1"/>
          </a:p>
        </p:txBody>
      </p:sp>
      <p:sp>
        <p:nvSpPr>
          <p:cNvPr id="3" name="Content Placeholder 2">
            <a:extLst>
              <a:ext uri="{FF2B5EF4-FFF2-40B4-BE49-F238E27FC236}">
                <a16:creationId xmlns:a16="http://schemas.microsoft.com/office/drawing/2014/main" id="{3D2AEC45-91FE-68C8-F03F-6116CBCB1956}"/>
              </a:ext>
            </a:extLst>
          </p:cNvPr>
          <p:cNvSpPr>
            <a:spLocks noGrp="1"/>
          </p:cNvSpPr>
          <p:nvPr>
            <p:ph idx="1"/>
          </p:nvPr>
        </p:nvSpPr>
        <p:spPr>
          <a:xfrm>
            <a:off x="838200" y="1702415"/>
            <a:ext cx="10515600" cy="4526899"/>
          </a:xfrm>
        </p:spPr>
        <p:txBody>
          <a:bodyPr vert="horz" lIns="91440" tIns="45720" rIns="91440" bIns="45720" rtlCol="0" anchor="t">
            <a:normAutofit fontScale="92500" lnSpcReduction="10000"/>
          </a:bodyPr>
          <a:lstStyle/>
          <a:p>
            <a:pPr marL="514350" indent="-514350">
              <a:buAutoNum type="arabicPeriod"/>
            </a:pPr>
            <a:r>
              <a:rPr lang="nl-NL" dirty="0"/>
              <a:t>Rouw en verlies</a:t>
            </a:r>
          </a:p>
          <a:p>
            <a:pPr marL="514350" indent="-514350">
              <a:buAutoNum type="arabicPeriod"/>
            </a:pPr>
            <a:r>
              <a:rPr lang="nl-NL" dirty="0"/>
              <a:t>De beste helft (50+)</a:t>
            </a:r>
          </a:p>
          <a:p>
            <a:pPr marL="514350" indent="-514350">
              <a:buAutoNum type="arabicPeriod"/>
            </a:pPr>
            <a:r>
              <a:rPr lang="nl-NL" dirty="0"/>
              <a:t>Hoe verder na een burn-out?</a:t>
            </a:r>
          </a:p>
          <a:p>
            <a:pPr marL="514350" indent="-514350">
              <a:buAutoNum type="arabicPeriod"/>
            </a:pPr>
            <a:r>
              <a:rPr lang="nl-NL" dirty="0"/>
              <a:t>De dood als bron van levenskunst</a:t>
            </a:r>
          </a:p>
          <a:p>
            <a:pPr marL="514350" indent="-514350">
              <a:buAutoNum type="arabicPeriod"/>
            </a:pPr>
            <a:r>
              <a:rPr lang="nl-NL"/>
              <a:t>Van overleven naar leven</a:t>
            </a:r>
            <a:endParaRPr lang="en-US"/>
          </a:p>
          <a:p>
            <a:pPr marL="514350" indent="-514350">
              <a:buAutoNum type="arabicPeriod"/>
            </a:pPr>
            <a:r>
              <a:rPr lang="nl-NL" dirty="0"/>
              <a:t>Zinvol door de overgang</a:t>
            </a:r>
            <a:endParaRPr lang="en-US" dirty="0"/>
          </a:p>
          <a:p>
            <a:pPr marL="514350" indent="-514350">
              <a:buAutoNum type="arabicPeriod"/>
            </a:pPr>
            <a:r>
              <a:rPr lang="nl-NL"/>
              <a:t>Leven om te werken of werken om te leven?</a:t>
            </a:r>
            <a:endParaRPr lang="en-US"/>
          </a:p>
          <a:p>
            <a:pPr marL="514350" indent="-514350">
              <a:buAutoNum type="arabicPeriod"/>
            </a:pPr>
            <a:r>
              <a:rPr lang="nl-NL" dirty="0"/>
              <a:t>Boos!</a:t>
            </a:r>
            <a:endParaRPr lang="en-US" dirty="0"/>
          </a:p>
          <a:p>
            <a:pPr marL="514350" indent="-514350">
              <a:buAutoNum type="arabicPeriod"/>
            </a:pPr>
            <a:r>
              <a:rPr lang="nl-NL" dirty="0"/>
              <a:t>Omgaan met dementie</a:t>
            </a:r>
            <a:endParaRPr lang="en-US" dirty="0"/>
          </a:p>
          <a:p>
            <a:pPr marL="514350" indent="-514350">
              <a:buAutoNum type="arabicPeriod"/>
            </a:pPr>
            <a:r>
              <a:rPr lang="nl-NL" dirty="0"/>
              <a:t>Trauma en verwerking</a:t>
            </a:r>
            <a:endParaRPr lang="en-US" dirty="0"/>
          </a:p>
          <a:p>
            <a:pPr marL="514350" indent="-514350">
              <a:buAutoNum type="arabicPeriod"/>
            </a:pPr>
            <a:endParaRPr lang="nl-NL" dirty="0"/>
          </a:p>
        </p:txBody>
      </p:sp>
    </p:spTree>
    <p:extLst>
      <p:ext uri="{BB962C8B-B14F-4D97-AF65-F5344CB8AC3E}">
        <p14:creationId xmlns:p14="http://schemas.microsoft.com/office/powerpoint/2010/main" val="1087033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fbeelding met hemel, windmolen, buitenshuis, Windturbine&#10;&#10;Door AI gegenereerde inhoud is mogelijk onjuist.">
            <a:extLst>
              <a:ext uri="{FF2B5EF4-FFF2-40B4-BE49-F238E27FC236}">
                <a16:creationId xmlns:a16="http://schemas.microsoft.com/office/drawing/2014/main" id="{506BEE0E-59AA-80A9-DEA8-24DE9BA9D4C1}"/>
              </a:ext>
            </a:extLst>
          </p:cNvPr>
          <p:cNvPicPr>
            <a:picLocks noGrp="1" noChangeAspect="1"/>
          </p:cNvPicPr>
          <p:nvPr>
            <p:ph idx="1"/>
          </p:nvPr>
        </p:nvPicPr>
        <p:blipFill>
          <a:blip r:embed="rId2"/>
          <a:srcRect r="6940" b="-1"/>
          <a:stretch>
            <a:fillRect/>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720956-56D0-CCEA-5F0B-1D645FA9994D}"/>
              </a:ext>
            </a:extLst>
          </p:cNvPr>
          <p:cNvSpPr>
            <a:spLocks noGrp="1"/>
          </p:cNvSpPr>
          <p:nvPr>
            <p:ph type="title"/>
          </p:nvPr>
        </p:nvSpPr>
        <p:spPr>
          <a:xfrm>
            <a:off x="952228" y="743447"/>
            <a:ext cx="4292039" cy="3692028"/>
          </a:xfrm>
          <a:noFill/>
        </p:spPr>
        <p:txBody>
          <a:bodyPr vert="horz" lIns="91440" tIns="45720" rIns="91440" bIns="45720" rtlCol="0" anchor="b">
            <a:normAutofit/>
          </a:bodyPr>
          <a:lstStyle/>
          <a:p>
            <a:br>
              <a:rPr lang="en-US" dirty="0">
                <a:solidFill>
                  <a:schemeClr val="bg1"/>
                </a:solidFill>
              </a:rPr>
            </a:br>
            <a:r>
              <a:rPr lang="en-US" dirty="0" err="1">
                <a:solidFill>
                  <a:schemeClr val="bg1"/>
                </a:solidFill>
              </a:rPr>
              <a:t>Programmalijn</a:t>
            </a:r>
            <a:r>
              <a:rPr lang="en-US" dirty="0">
                <a:solidFill>
                  <a:schemeClr val="bg1"/>
                </a:solidFill>
              </a:rPr>
              <a:t> 6</a:t>
            </a:r>
            <a:r>
              <a:rPr lang="en-US" b="1" dirty="0">
                <a:solidFill>
                  <a:schemeClr val="bg1"/>
                </a:solidFill>
              </a:rPr>
              <a:t>:</a:t>
            </a:r>
            <a:br>
              <a:rPr lang="en-US" dirty="0"/>
            </a:br>
            <a:r>
              <a:rPr lang="en-US" b="1" dirty="0" err="1">
                <a:solidFill>
                  <a:schemeClr val="bg1"/>
                </a:solidFill>
              </a:rPr>
              <a:t>Actualiteit</a:t>
            </a:r>
            <a:r>
              <a:rPr lang="en-US" b="1" dirty="0">
                <a:solidFill>
                  <a:schemeClr val="bg1"/>
                </a:solidFill>
              </a:rPr>
              <a:t> </a:t>
            </a:r>
            <a:r>
              <a:rPr lang="en-US" b="1" dirty="0" err="1">
                <a:solidFill>
                  <a:schemeClr val="bg1"/>
                </a:solidFill>
              </a:rPr>
              <a:t>en</a:t>
            </a:r>
            <a:r>
              <a:rPr lang="en-US" b="1" dirty="0">
                <a:solidFill>
                  <a:schemeClr val="bg1"/>
                </a:solidFill>
              </a:rPr>
              <a:t> </a:t>
            </a:r>
            <a:r>
              <a:rPr lang="en-US" b="1" dirty="0" err="1">
                <a:solidFill>
                  <a:schemeClr val="bg1"/>
                </a:solidFill>
              </a:rPr>
              <a:t>samenleving</a:t>
            </a:r>
            <a:endParaRPr lang="en-US" b="1" dirty="0">
              <a:solidFill>
                <a:schemeClr val="bg1"/>
              </a:solidFill>
            </a:endParaRPr>
          </a:p>
        </p:txBody>
      </p:sp>
    </p:spTree>
    <p:extLst>
      <p:ext uri="{BB962C8B-B14F-4D97-AF65-F5344CB8AC3E}">
        <p14:creationId xmlns:p14="http://schemas.microsoft.com/office/powerpoint/2010/main" val="53344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22E2-FEAA-3739-FFCB-8493BD62BA2D}"/>
              </a:ext>
            </a:extLst>
          </p:cNvPr>
          <p:cNvSpPr>
            <a:spLocks noGrp="1"/>
          </p:cNvSpPr>
          <p:nvPr>
            <p:ph type="title"/>
          </p:nvPr>
        </p:nvSpPr>
        <p:spPr/>
        <p:txBody>
          <a:bodyPr/>
          <a:lstStyle/>
          <a:p>
            <a:r>
              <a:rPr lang="nl-NL" sz="3600" dirty="0">
                <a:solidFill>
                  <a:srgbClr val="FF0000"/>
                </a:solidFill>
              </a:rPr>
              <a:t>Programmalijn 6: Actualiteit en samenleving</a:t>
            </a:r>
            <a:br>
              <a:rPr lang="nl-NL" sz="3600" dirty="0">
                <a:solidFill>
                  <a:srgbClr val="FF0000"/>
                </a:solidFill>
              </a:rPr>
            </a:br>
            <a:r>
              <a:rPr lang="nl-NL" sz="3600" b="1" dirty="0"/>
              <a:t>Onderwerpen</a:t>
            </a:r>
            <a:endParaRPr lang="nl-NL" dirty="0"/>
          </a:p>
        </p:txBody>
      </p:sp>
      <p:sp>
        <p:nvSpPr>
          <p:cNvPr id="3" name="Content Placeholder 2">
            <a:extLst>
              <a:ext uri="{FF2B5EF4-FFF2-40B4-BE49-F238E27FC236}">
                <a16:creationId xmlns:a16="http://schemas.microsoft.com/office/drawing/2014/main" id="{27CDCE0E-2BF5-43F1-4323-88A4D7B7837B}"/>
              </a:ext>
            </a:extLst>
          </p:cNvPr>
          <p:cNvSpPr>
            <a:spLocks noGrp="1"/>
          </p:cNvSpPr>
          <p:nvPr>
            <p:ph idx="1"/>
          </p:nvPr>
        </p:nvSpPr>
        <p:spPr>
          <a:xfrm>
            <a:off x="838200" y="1694253"/>
            <a:ext cx="10515600" cy="3546206"/>
          </a:xfrm>
        </p:spPr>
        <p:txBody>
          <a:bodyPr vert="horz" lIns="91440" tIns="45720" rIns="91440" bIns="45720" rtlCol="0" anchor="t">
            <a:normAutofit fontScale="70000" lnSpcReduction="20000"/>
          </a:bodyPr>
          <a:lstStyle/>
          <a:p>
            <a:pPr marL="514350" indent="-514350">
              <a:buAutoNum type="arabicPeriod"/>
            </a:pPr>
            <a:r>
              <a:rPr lang="nl-NL" dirty="0"/>
              <a:t>Zin in duurzaamheid</a:t>
            </a:r>
          </a:p>
          <a:p>
            <a:pPr marL="514350" indent="-514350">
              <a:buAutoNum type="arabicPeriod"/>
            </a:pPr>
            <a:r>
              <a:rPr lang="nl-NL" dirty="0"/>
              <a:t>Overeind blijven in een chaotische wereld</a:t>
            </a:r>
          </a:p>
          <a:p>
            <a:pPr marL="514350" indent="-514350">
              <a:buAutoNum type="arabicPeriod"/>
            </a:pPr>
            <a:r>
              <a:rPr lang="nl-NL" dirty="0"/>
              <a:t>Leren kijken naar het positieve in de wereld</a:t>
            </a:r>
          </a:p>
          <a:p>
            <a:pPr marL="514350" indent="-514350">
              <a:buAutoNum type="arabicPeriod"/>
            </a:pPr>
            <a:r>
              <a:rPr lang="nl-NL" dirty="0"/>
              <a:t>Zingeving en marketing in de betekeniseconomie</a:t>
            </a:r>
          </a:p>
          <a:p>
            <a:pPr marL="514350" indent="-514350">
              <a:buAutoNum type="arabicPeriod"/>
            </a:pPr>
            <a:r>
              <a:rPr lang="nl-NL" dirty="0"/>
              <a:t>Werken vanuit compassie</a:t>
            </a:r>
          </a:p>
          <a:p>
            <a:pPr marL="514350" indent="-514350">
              <a:buAutoNum type="arabicPeriod"/>
            </a:pPr>
            <a:r>
              <a:rPr lang="nl-NL" dirty="0" err="1"/>
              <a:t>Artificial</a:t>
            </a:r>
            <a:r>
              <a:rPr lang="nl-NL" dirty="0"/>
              <a:t> Intelligence – Kunstmatige intelligentie</a:t>
            </a:r>
          </a:p>
          <a:p>
            <a:pPr marL="514350" indent="-514350">
              <a:buAutoNum type="arabicPeriod"/>
            </a:pPr>
            <a:r>
              <a:rPr lang="nl-NL" dirty="0"/>
              <a:t>Waarheid en leugen</a:t>
            </a:r>
          </a:p>
          <a:p>
            <a:pPr marL="514350" indent="-514350">
              <a:buAutoNum type="arabicPeriod"/>
            </a:pPr>
            <a:r>
              <a:rPr lang="nl-NL" dirty="0"/>
              <a:t>Populisme en conservatisme</a:t>
            </a:r>
          </a:p>
          <a:p>
            <a:pPr marL="514350" indent="-514350">
              <a:buAutoNum type="arabicPeriod"/>
            </a:pPr>
            <a:r>
              <a:rPr lang="nl-NL" dirty="0"/>
              <a:t>Leiderschap en identiteit/spiritualiteit</a:t>
            </a:r>
          </a:p>
          <a:p>
            <a:pPr marL="514350" indent="-514350">
              <a:buAutoNum type="arabicPeriod"/>
            </a:pPr>
            <a:r>
              <a:rPr lang="nl-NL" dirty="0"/>
              <a:t>De </a:t>
            </a:r>
            <a:r>
              <a:rPr lang="nl-NL" dirty="0" err="1"/>
              <a:t>Abrahamitische</a:t>
            </a:r>
            <a:r>
              <a:rPr lang="nl-NL" dirty="0"/>
              <a:t> dialoog</a:t>
            </a:r>
          </a:p>
        </p:txBody>
      </p:sp>
    </p:spTree>
    <p:extLst>
      <p:ext uri="{BB962C8B-B14F-4D97-AF65-F5344CB8AC3E}">
        <p14:creationId xmlns:p14="http://schemas.microsoft.com/office/powerpoint/2010/main" val="451909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fbeelding met wolk, buitenshuis, hemel, horizon&#10;&#10;Door AI gegenereerde inhoud is mogelijk onjuist.">
            <a:extLst>
              <a:ext uri="{FF2B5EF4-FFF2-40B4-BE49-F238E27FC236}">
                <a16:creationId xmlns:a16="http://schemas.microsoft.com/office/drawing/2014/main" id="{68BCC98E-C044-8857-A40C-F858BF7A9F8C}"/>
              </a:ext>
            </a:extLst>
          </p:cNvPr>
          <p:cNvPicPr>
            <a:picLocks noGrp="1" noChangeAspect="1"/>
          </p:cNvPicPr>
          <p:nvPr>
            <p:ph idx="1"/>
          </p:nvPr>
        </p:nvPicPr>
        <p:blipFill>
          <a:blip r:embed="rId2"/>
          <a:srcRect b="5119"/>
          <a:stretch>
            <a:fillRect/>
          </a:stretch>
        </p:blipFill>
        <p:spPr>
          <a:xfrm>
            <a:off x="2522358" y="10"/>
            <a:ext cx="9669642" cy="6857990"/>
          </a:xfrm>
          <a:prstGeom prst="rect">
            <a:avLst/>
          </a:prstGeom>
        </p:spPr>
      </p:pic>
      <p:sp>
        <p:nvSpPr>
          <p:cNvPr id="15"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D574DD-983B-DB9F-C507-A363FDDF16DC}"/>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4000" dirty="0" err="1">
                <a:solidFill>
                  <a:schemeClr val="bg1"/>
                </a:solidFill>
              </a:rPr>
              <a:t>Programmalijn</a:t>
            </a:r>
            <a:r>
              <a:rPr lang="en-US" sz="4000" dirty="0">
                <a:solidFill>
                  <a:schemeClr val="bg1"/>
                </a:solidFill>
              </a:rPr>
              <a:t> 7:</a:t>
            </a:r>
            <a:br>
              <a:rPr lang="en-US" sz="4000" dirty="0"/>
            </a:br>
            <a:r>
              <a:rPr lang="en-US" sz="4000" b="1" dirty="0">
                <a:solidFill>
                  <a:schemeClr val="bg1"/>
                </a:solidFill>
              </a:rPr>
              <a:t>ZIN (Zee, Industrie, </a:t>
            </a:r>
            <a:r>
              <a:rPr lang="en-US" sz="4000" b="1" dirty="0" err="1">
                <a:solidFill>
                  <a:schemeClr val="bg1"/>
                </a:solidFill>
              </a:rPr>
              <a:t>natuur</a:t>
            </a:r>
            <a:r>
              <a:rPr lang="en-US" sz="4000" b="1" dirty="0">
                <a:solidFill>
                  <a:schemeClr val="bg1"/>
                </a:solidFill>
              </a:rPr>
              <a:t>) IN ZOUT</a:t>
            </a:r>
          </a:p>
        </p:txBody>
      </p:sp>
    </p:spTree>
    <p:extLst>
      <p:ext uri="{BB962C8B-B14F-4D97-AF65-F5344CB8AC3E}">
        <p14:creationId xmlns:p14="http://schemas.microsoft.com/office/powerpoint/2010/main" val="3361202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2311-B779-1D2F-E258-B888C47B9D0B}"/>
              </a:ext>
            </a:extLst>
          </p:cNvPr>
          <p:cNvSpPr>
            <a:spLocks noGrp="1"/>
          </p:cNvSpPr>
          <p:nvPr>
            <p:ph type="title"/>
          </p:nvPr>
        </p:nvSpPr>
        <p:spPr/>
        <p:txBody>
          <a:bodyPr/>
          <a:lstStyle/>
          <a:p>
            <a:r>
              <a:rPr lang="nl-NL" sz="3600" dirty="0">
                <a:solidFill>
                  <a:srgbClr val="FF0000"/>
                </a:solidFill>
              </a:rPr>
              <a:t>Programmalijn 7: ZIN IN ZOUT</a:t>
            </a:r>
            <a:br>
              <a:rPr lang="nl-NL" sz="3600" dirty="0">
                <a:solidFill>
                  <a:srgbClr val="FF0000"/>
                </a:solidFill>
              </a:rPr>
            </a:br>
            <a:r>
              <a:rPr lang="nl-NL" sz="3600" b="1" dirty="0"/>
              <a:t>Onderwerpen</a:t>
            </a:r>
            <a:endParaRPr lang="nl-NL" b="1" dirty="0"/>
          </a:p>
        </p:txBody>
      </p:sp>
      <p:sp>
        <p:nvSpPr>
          <p:cNvPr id="3" name="Content Placeholder 2">
            <a:extLst>
              <a:ext uri="{FF2B5EF4-FFF2-40B4-BE49-F238E27FC236}">
                <a16:creationId xmlns:a16="http://schemas.microsoft.com/office/drawing/2014/main" id="{1C7407E3-353C-D3C8-99B3-E8BD2278979B}"/>
              </a:ext>
            </a:extLst>
          </p:cNvPr>
          <p:cNvSpPr>
            <a:spLocks noGrp="1"/>
          </p:cNvSpPr>
          <p:nvPr>
            <p:ph idx="1"/>
          </p:nvPr>
        </p:nvSpPr>
        <p:spPr>
          <a:xfrm>
            <a:off x="838200" y="1704130"/>
            <a:ext cx="10515600" cy="4414665"/>
          </a:xfrm>
        </p:spPr>
        <p:txBody>
          <a:bodyPr vert="horz" lIns="91440" tIns="45720" rIns="91440" bIns="45720" rtlCol="0" anchor="t">
            <a:normAutofit fontScale="92500" lnSpcReduction="10000"/>
          </a:bodyPr>
          <a:lstStyle/>
          <a:p>
            <a:pPr marL="514350" indent="-514350">
              <a:buAutoNum type="arabicPeriod"/>
            </a:pPr>
            <a:r>
              <a:rPr lang="nl-NL" dirty="0"/>
              <a:t>Zin in ZOUT</a:t>
            </a:r>
          </a:p>
          <a:p>
            <a:pPr marL="514350" indent="-514350">
              <a:buAutoNum type="arabicPeriod"/>
            </a:pPr>
            <a:r>
              <a:rPr lang="nl-NL" dirty="0"/>
              <a:t>Bewuster omgaan met spullen</a:t>
            </a:r>
          </a:p>
          <a:p>
            <a:pPr marL="514350" indent="-514350">
              <a:buAutoNum type="arabicPeriod"/>
            </a:pPr>
            <a:r>
              <a:rPr lang="nl-NL" dirty="0"/>
              <a:t>Jut-weekend</a:t>
            </a:r>
          </a:p>
          <a:p>
            <a:pPr marL="514350" indent="-514350">
              <a:buAutoNum type="arabicPeriod"/>
            </a:pPr>
            <a:r>
              <a:rPr lang="nl-NL" dirty="0"/>
              <a:t>Lelijk en toch mooi</a:t>
            </a:r>
          </a:p>
          <a:p>
            <a:pPr marL="514350" indent="-514350">
              <a:buAutoNum type="arabicPeriod"/>
            </a:pPr>
            <a:r>
              <a:rPr lang="nl-NL" dirty="0"/>
              <a:t>Het geheim van ZOUT</a:t>
            </a:r>
            <a:endParaRPr lang="en-US" dirty="0"/>
          </a:p>
          <a:p>
            <a:pPr marL="514350" indent="-514350">
              <a:buAutoNum type="arabicPeriod"/>
            </a:pPr>
            <a:r>
              <a:rPr lang="nl-NL"/>
              <a:t>Zee zijn met de zee</a:t>
            </a:r>
            <a:endParaRPr lang="en-US"/>
          </a:p>
          <a:p>
            <a:pPr marL="514350" indent="-514350">
              <a:buAutoNum type="arabicPeriod"/>
            </a:pPr>
            <a:r>
              <a:rPr lang="nl-NL" dirty="0"/>
              <a:t>Kloostertuin</a:t>
            </a:r>
            <a:endParaRPr lang="en-US" dirty="0"/>
          </a:p>
          <a:p>
            <a:pPr marL="514350" indent="-514350">
              <a:buAutoNum type="arabicPeriod"/>
            </a:pPr>
            <a:r>
              <a:rPr lang="nl-NL" dirty="0"/>
              <a:t>Voedselbos</a:t>
            </a:r>
            <a:endParaRPr lang="en-US" dirty="0"/>
          </a:p>
          <a:p>
            <a:pPr marL="514350" indent="-514350">
              <a:buAutoNum type="arabicPeriod"/>
            </a:pPr>
            <a:r>
              <a:rPr lang="nl-NL" dirty="0"/>
              <a:t>Kom in het klooster</a:t>
            </a:r>
            <a:endParaRPr lang="en-US" dirty="0"/>
          </a:p>
          <a:p>
            <a:pPr marL="514350" indent="-514350">
              <a:buAutoNum type="arabicPeriod"/>
            </a:pPr>
            <a:r>
              <a:rPr lang="nl-NL" dirty="0"/>
              <a:t>Kerst en Oud &amp; Nieuw in het klooster</a:t>
            </a:r>
            <a:endParaRPr lang="en-US" dirty="0"/>
          </a:p>
          <a:p>
            <a:pPr marL="514350" indent="-514350">
              <a:buAutoNum type="arabicPeriod"/>
            </a:pPr>
            <a:endParaRPr lang="nl-NL" dirty="0"/>
          </a:p>
        </p:txBody>
      </p:sp>
    </p:spTree>
    <p:extLst>
      <p:ext uri="{BB962C8B-B14F-4D97-AF65-F5344CB8AC3E}">
        <p14:creationId xmlns:p14="http://schemas.microsoft.com/office/powerpoint/2010/main" val="2058645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fbeelding met borstel, gereedschap, verfkwast&#10;&#10;Door AI gegenereerde inhoud is mogelijk onjuist.">
            <a:extLst>
              <a:ext uri="{FF2B5EF4-FFF2-40B4-BE49-F238E27FC236}">
                <a16:creationId xmlns:a16="http://schemas.microsoft.com/office/drawing/2014/main" id="{BE851250-22EC-3173-6D0F-928B18F104AB}"/>
              </a:ext>
            </a:extLst>
          </p:cNvPr>
          <p:cNvPicPr>
            <a:picLocks noGrp="1" noChangeAspect="1"/>
          </p:cNvPicPr>
          <p:nvPr>
            <p:ph idx="1"/>
          </p:nvPr>
        </p:nvPicPr>
        <p:blipFill>
          <a:blip r:embed="rId2"/>
          <a:srcRect r="5882" b="-1"/>
          <a:stretch>
            <a:fillRect/>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C053B7-90AD-E4B5-A420-352CC3276BB7}"/>
              </a:ext>
            </a:extLst>
          </p:cNvPr>
          <p:cNvSpPr>
            <a:spLocks noGrp="1"/>
          </p:cNvSpPr>
          <p:nvPr>
            <p:ph type="title"/>
          </p:nvPr>
        </p:nvSpPr>
        <p:spPr>
          <a:xfrm>
            <a:off x="952228" y="743447"/>
            <a:ext cx="4195057" cy="3692028"/>
          </a:xfrm>
          <a:noFill/>
        </p:spPr>
        <p:txBody>
          <a:bodyPr vert="horz" lIns="91440" tIns="45720" rIns="91440" bIns="45720" rtlCol="0" anchor="b">
            <a:normAutofit/>
          </a:bodyPr>
          <a:lstStyle/>
          <a:p>
            <a:r>
              <a:rPr lang="en-US" err="1">
                <a:solidFill>
                  <a:schemeClr val="bg1"/>
                </a:solidFill>
              </a:rPr>
              <a:t>Programmalijn</a:t>
            </a:r>
            <a:r>
              <a:rPr lang="en-US" dirty="0">
                <a:solidFill>
                  <a:schemeClr val="bg1"/>
                </a:solidFill>
              </a:rPr>
              <a:t> 8:</a:t>
            </a:r>
            <a:br>
              <a:rPr lang="en-US" dirty="0"/>
            </a:br>
            <a:r>
              <a:rPr lang="en-US" b="1" err="1">
                <a:solidFill>
                  <a:schemeClr val="bg1"/>
                </a:solidFill>
              </a:rPr>
              <a:t>Creativiteit</a:t>
            </a:r>
            <a:r>
              <a:rPr lang="en-US" b="1" dirty="0">
                <a:solidFill>
                  <a:schemeClr val="bg1"/>
                </a:solidFill>
              </a:rPr>
              <a:t> </a:t>
            </a:r>
            <a:r>
              <a:rPr lang="en-US" b="1" err="1">
                <a:solidFill>
                  <a:schemeClr val="bg1"/>
                </a:solidFill>
              </a:rPr>
              <a:t>en</a:t>
            </a:r>
            <a:r>
              <a:rPr lang="en-US" b="1" dirty="0">
                <a:solidFill>
                  <a:schemeClr val="bg1"/>
                </a:solidFill>
              </a:rPr>
              <a:t> </a:t>
            </a:r>
            <a:r>
              <a:rPr lang="en-US" b="1" err="1">
                <a:solidFill>
                  <a:schemeClr val="bg1"/>
                </a:solidFill>
              </a:rPr>
              <a:t>vaardigheden</a:t>
            </a:r>
            <a:endParaRPr lang="en-US" b="1">
              <a:solidFill>
                <a:schemeClr val="bg1"/>
              </a:solidFill>
            </a:endParaRPr>
          </a:p>
        </p:txBody>
      </p:sp>
    </p:spTree>
    <p:extLst>
      <p:ext uri="{BB962C8B-B14F-4D97-AF65-F5344CB8AC3E}">
        <p14:creationId xmlns:p14="http://schemas.microsoft.com/office/powerpoint/2010/main" val="1504562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A272-8408-4D6E-DBF7-BC618E209FCE}"/>
              </a:ext>
            </a:extLst>
          </p:cNvPr>
          <p:cNvSpPr>
            <a:spLocks noGrp="1"/>
          </p:cNvSpPr>
          <p:nvPr>
            <p:ph type="title"/>
          </p:nvPr>
        </p:nvSpPr>
        <p:spPr/>
        <p:txBody>
          <a:bodyPr/>
          <a:lstStyle/>
          <a:p>
            <a:r>
              <a:rPr lang="nl-NL" sz="3600" dirty="0">
                <a:solidFill>
                  <a:srgbClr val="FF0000"/>
                </a:solidFill>
              </a:rPr>
              <a:t>Programmalijn 8: Creativiteit en vaardigheden</a:t>
            </a:r>
            <a:br>
              <a:rPr lang="nl-NL" sz="3600" dirty="0">
                <a:solidFill>
                  <a:srgbClr val="FF0000"/>
                </a:solidFill>
              </a:rPr>
            </a:br>
            <a:r>
              <a:rPr lang="nl-NL" sz="3600" b="1" dirty="0"/>
              <a:t>Onderwerpen</a:t>
            </a:r>
            <a:endParaRPr lang="nl-NL" b="1" dirty="0"/>
          </a:p>
        </p:txBody>
      </p:sp>
      <p:sp>
        <p:nvSpPr>
          <p:cNvPr id="3" name="Content Placeholder 2">
            <a:extLst>
              <a:ext uri="{FF2B5EF4-FFF2-40B4-BE49-F238E27FC236}">
                <a16:creationId xmlns:a16="http://schemas.microsoft.com/office/drawing/2014/main" id="{73DBDCF5-1D10-AC9F-A4E2-53FB714E636A}"/>
              </a:ext>
            </a:extLst>
          </p:cNvPr>
          <p:cNvSpPr>
            <a:spLocks noGrp="1"/>
          </p:cNvSpPr>
          <p:nvPr>
            <p:ph idx="1"/>
          </p:nvPr>
        </p:nvSpPr>
        <p:spPr>
          <a:xfrm>
            <a:off x="838200" y="1701163"/>
            <a:ext cx="10515600" cy="4405998"/>
          </a:xfrm>
        </p:spPr>
        <p:txBody>
          <a:bodyPr vert="horz" lIns="91440" tIns="45720" rIns="91440" bIns="45720" rtlCol="0" anchor="t">
            <a:normAutofit fontScale="92500" lnSpcReduction="10000"/>
          </a:bodyPr>
          <a:lstStyle/>
          <a:p>
            <a:pPr marL="514350" indent="-514350">
              <a:buAutoNum type="arabicPeriod"/>
            </a:pPr>
            <a:r>
              <a:rPr lang="nl-NL" dirty="0"/>
              <a:t>Schrijven over je leven</a:t>
            </a:r>
          </a:p>
          <a:p>
            <a:pPr marL="514350" indent="-514350">
              <a:buAutoNum type="arabicPeriod"/>
            </a:pPr>
            <a:r>
              <a:rPr lang="nl-NL" dirty="0" err="1"/>
              <a:t>Bibliodrama</a:t>
            </a:r>
            <a:r>
              <a:rPr lang="nl-NL" dirty="0"/>
              <a:t>/psychodrama</a:t>
            </a:r>
          </a:p>
          <a:p>
            <a:pPr marL="514350" indent="-514350">
              <a:buAutoNum type="arabicPeriod"/>
            </a:pPr>
            <a:r>
              <a:rPr lang="nl-NL" dirty="0"/>
              <a:t>Iconen schilderen</a:t>
            </a:r>
          </a:p>
          <a:p>
            <a:pPr marL="514350" indent="-514350">
              <a:buAutoNum type="arabicPeriod"/>
            </a:pPr>
            <a:r>
              <a:rPr lang="nl-NL" dirty="0"/>
              <a:t>Verbindende communicatie</a:t>
            </a:r>
          </a:p>
          <a:p>
            <a:pPr marL="514350" indent="-514350">
              <a:buAutoNum type="arabicPeriod"/>
            </a:pPr>
            <a:r>
              <a:rPr lang="nl-NL"/>
              <a:t>Familie-</a:t>
            </a:r>
            <a:r>
              <a:rPr lang="nl-NL" err="1"/>
              <a:t>opstellingenOp</a:t>
            </a:r>
            <a:r>
              <a:rPr lang="nl-NL"/>
              <a:t> reis met je stem</a:t>
            </a:r>
          </a:p>
          <a:p>
            <a:pPr marL="514350" indent="-514350">
              <a:buAutoNum type="arabicPeriod"/>
            </a:pPr>
            <a:r>
              <a:rPr lang="nl-NL" dirty="0" err="1"/>
              <a:t>Deep</a:t>
            </a:r>
            <a:r>
              <a:rPr lang="nl-NL" dirty="0"/>
              <a:t> </a:t>
            </a:r>
            <a:r>
              <a:rPr lang="nl-NL" dirty="0" err="1"/>
              <a:t>democracy</a:t>
            </a:r>
            <a:endParaRPr lang="nl-NL" dirty="0"/>
          </a:p>
          <a:p>
            <a:pPr marL="514350" indent="-514350">
              <a:buAutoNum type="arabicPeriod"/>
            </a:pPr>
            <a:r>
              <a:rPr lang="nl-NL" dirty="0"/>
              <a:t>As </a:t>
            </a:r>
            <a:r>
              <a:rPr lang="nl-NL" dirty="0" err="1"/>
              <a:t>it</a:t>
            </a:r>
            <a:r>
              <a:rPr lang="nl-NL" dirty="0"/>
              <a:t> is in </a:t>
            </a:r>
            <a:r>
              <a:rPr lang="nl-NL" dirty="0" err="1"/>
              <a:t>Heaven</a:t>
            </a:r>
            <a:endParaRPr lang="nl-NL" dirty="0"/>
          </a:p>
          <a:p>
            <a:pPr marL="514350" indent="-514350">
              <a:buAutoNum type="arabicPeriod"/>
            </a:pPr>
            <a:r>
              <a:rPr lang="nl-NL" dirty="0"/>
              <a:t>Levenslessen van Leonard Cohen</a:t>
            </a:r>
          </a:p>
          <a:p>
            <a:pPr marL="514350" indent="-514350">
              <a:buAutoNum type="arabicPeriod"/>
            </a:pPr>
            <a:r>
              <a:rPr lang="nl-NL" dirty="0"/>
              <a:t>Kunst in ZOUT</a:t>
            </a:r>
          </a:p>
          <a:p>
            <a:pPr marL="514350" indent="-514350">
              <a:buAutoNum type="arabicPeriod"/>
            </a:pPr>
            <a:r>
              <a:rPr lang="nl-NL" dirty="0"/>
              <a:t>Zangweekend</a:t>
            </a:r>
          </a:p>
          <a:p>
            <a:pPr marL="514350" indent="-514350">
              <a:buAutoNum type="arabicPeriod"/>
            </a:pPr>
            <a:endParaRPr lang="nl-NL" dirty="0"/>
          </a:p>
          <a:p>
            <a:pPr marL="0" indent="0">
              <a:buNone/>
            </a:pPr>
            <a:endParaRPr lang="nl-NL" dirty="0"/>
          </a:p>
        </p:txBody>
      </p:sp>
    </p:spTree>
    <p:extLst>
      <p:ext uri="{BB962C8B-B14F-4D97-AF65-F5344CB8AC3E}">
        <p14:creationId xmlns:p14="http://schemas.microsoft.com/office/powerpoint/2010/main" val="199617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fbeelding met overdekt, plafond, meubels, scène&#10;&#10;Door AI gegenereerde inhoud is mogelijk onjuist.">
            <a:extLst>
              <a:ext uri="{FF2B5EF4-FFF2-40B4-BE49-F238E27FC236}">
                <a16:creationId xmlns:a16="http://schemas.microsoft.com/office/drawing/2014/main" id="{05399359-4E91-C6EE-1E88-00005DD884EA}"/>
              </a:ext>
            </a:extLst>
          </p:cNvPr>
          <p:cNvPicPr>
            <a:picLocks noChangeAspect="1"/>
          </p:cNvPicPr>
          <p:nvPr/>
        </p:nvPicPr>
        <p:blipFill>
          <a:blip r:embed="rId2"/>
          <a:srcRect r="5882" b="-1"/>
          <a:stretch>
            <a:fillRect/>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D6D252-5681-6EC1-77E4-2B32BEC1D2A7}"/>
              </a:ext>
            </a:extLst>
          </p:cNvPr>
          <p:cNvSpPr>
            <a:spLocks noGrp="1"/>
          </p:cNvSpPr>
          <p:nvPr>
            <p:ph type="title"/>
          </p:nvPr>
        </p:nvSpPr>
        <p:spPr>
          <a:xfrm>
            <a:off x="838200" y="1016288"/>
            <a:ext cx="3822189" cy="1678239"/>
          </a:xfrm>
        </p:spPr>
        <p:txBody>
          <a:bodyPr>
            <a:normAutofit/>
          </a:bodyPr>
          <a:lstStyle/>
          <a:p>
            <a:r>
              <a:rPr lang="nl-NL" sz="4000" b="1" dirty="0">
                <a:solidFill>
                  <a:srgbClr val="FF0000"/>
                </a:solidFill>
              </a:rPr>
              <a:t>Begeleiding programma's</a:t>
            </a:r>
          </a:p>
        </p:txBody>
      </p:sp>
      <p:sp>
        <p:nvSpPr>
          <p:cNvPr id="8" name="Content Placeholder 7">
            <a:extLst>
              <a:ext uri="{FF2B5EF4-FFF2-40B4-BE49-F238E27FC236}">
                <a16:creationId xmlns:a16="http://schemas.microsoft.com/office/drawing/2014/main" id="{D3FE3A49-E8E0-8B41-D8F2-CF31D8F648D8}"/>
              </a:ext>
            </a:extLst>
          </p:cNvPr>
          <p:cNvSpPr>
            <a:spLocks noGrp="1"/>
          </p:cNvSpPr>
          <p:nvPr>
            <p:ph idx="1"/>
          </p:nvPr>
        </p:nvSpPr>
        <p:spPr>
          <a:xfrm>
            <a:off x="838200" y="2434201"/>
            <a:ext cx="3822189" cy="3742762"/>
          </a:xfrm>
        </p:spPr>
        <p:txBody>
          <a:bodyPr>
            <a:normAutofit/>
          </a:bodyPr>
          <a:lstStyle/>
          <a:p>
            <a:endParaRPr lang="en-US" sz="2000"/>
          </a:p>
        </p:txBody>
      </p:sp>
    </p:spTree>
    <p:extLst>
      <p:ext uri="{BB962C8B-B14F-4D97-AF65-F5344CB8AC3E}">
        <p14:creationId xmlns:p14="http://schemas.microsoft.com/office/powerpoint/2010/main" val="71540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AAB7B-9071-9F34-8DC1-75B051756B32}"/>
              </a:ext>
            </a:extLst>
          </p:cNvPr>
          <p:cNvSpPr>
            <a:spLocks noGrp="1"/>
          </p:cNvSpPr>
          <p:nvPr>
            <p:ph type="title"/>
          </p:nvPr>
        </p:nvSpPr>
        <p:spPr/>
        <p:txBody>
          <a:bodyPr>
            <a:normAutofit/>
          </a:bodyPr>
          <a:lstStyle/>
          <a:p>
            <a:r>
              <a:rPr lang="nl-NL" sz="3600" b="1" dirty="0">
                <a:solidFill>
                  <a:srgbClr val="FF0000"/>
                </a:solidFill>
              </a:rPr>
              <a:t>Begeleiders</a:t>
            </a:r>
          </a:p>
        </p:txBody>
      </p:sp>
      <p:sp>
        <p:nvSpPr>
          <p:cNvPr id="3" name="Tijdelijke aanduiding voor inhoud 2">
            <a:extLst>
              <a:ext uri="{FF2B5EF4-FFF2-40B4-BE49-F238E27FC236}">
                <a16:creationId xmlns:a16="http://schemas.microsoft.com/office/drawing/2014/main" id="{B735AA1C-7327-95BB-A2CB-51E416453702}"/>
              </a:ext>
            </a:extLst>
          </p:cNvPr>
          <p:cNvSpPr>
            <a:spLocks noGrp="1"/>
          </p:cNvSpPr>
          <p:nvPr>
            <p:ph idx="1"/>
          </p:nvPr>
        </p:nvSpPr>
        <p:spPr/>
        <p:txBody>
          <a:bodyPr vert="horz" lIns="91440" tIns="45720" rIns="91440" bIns="45720" rtlCol="0" anchor="t">
            <a:normAutofit/>
          </a:bodyPr>
          <a:lstStyle/>
          <a:p>
            <a:pPr marL="514350" indent="-514350">
              <a:buAutoNum type="arabicPeriod"/>
            </a:pPr>
            <a:r>
              <a:rPr lang="nl-NL" dirty="0"/>
              <a:t>Jaarlijks tientallen begeleiders nodig</a:t>
            </a:r>
          </a:p>
          <a:p>
            <a:pPr marL="514350" indent="-514350">
              <a:buAutoNum type="arabicPeriod"/>
            </a:pPr>
            <a:r>
              <a:rPr lang="nl-NL" dirty="0"/>
              <a:t>Vrij 'strenge' selectie (passen bij missie/visie ZOUT, bewezen kwaliteit)</a:t>
            </a:r>
          </a:p>
          <a:p>
            <a:pPr marL="514350" indent="-514350">
              <a:buAutoNum type="arabicPeriod"/>
            </a:pPr>
            <a:r>
              <a:rPr lang="nl-NL" dirty="0"/>
              <a:t>Ervaring met begeleiding groepen belangrijk, maar ook 'eigen netwerken'</a:t>
            </a:r>
          </a:p>
          <a:p>
            <a:pPr marL="514350" indent="-514350">
              <a:buAutoNum type="arabicPeriod"/>
            </a:pPr>
            <a:r>
              <a:rPr lang="nl-NL" dirty="0"/>
              <a:t>Suggesties altijd welkom!</a:t>
            </a:r>
          </a:p>
          <a:p>
            <a:pPr marL="514350" indent="-514350">
              <a:buAutoNum type="arabicPeriod"/>
            </a:pPr>
            <a:endParaRPr lang="nl-NL" dirty="0"/>
          </a:p>
          <a:p>
            <a:pPr marL="514350" indent="-514350">
              <a:buAutoNum type="arabicPeriod"/>
            </a:pPr>
            <a:endParaRPr lang="nl-NL" dirty="0"/>
          </a:p>
        </p:txBody>
      </p:sp>
    </p:spTree>
    <p:extLst>
      <p:ext uri="{BB962C8B-B14F-4D97-AF65-F5344CB8AC3E}">
        <p14:creationId xmlns:p14="http://schemas.microsoft.com/office/powerpoint/2010/main" val="1090848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879-9DEB-81E3-50C3-ED081AC85F88}"/>
              </a:ext>
            </a:extLst>
          </p:cNvPr>
          <p:cNvSpPr>
            <a:spLocks noGrp="1"/>
          </p:cNvSpPr>
          <p:nvPr>
            <p:ph type="title"/>
          </p:nvPr>
        </p:nvSpPr>
        <p:spPr/>
        <p:txBody>
          <a:bodyPr>
            <a:normAutofit/>
          </a:bodyPr>
          <a:lstStyle/>
          <a:p>
            <a:r>
              <a:rPr lang="nl-NL" sz="3600" b="1" dirty="0">
                <a:solidFill>
                  <a:srgbClr val="FF0000"/>
                </a:solidFill>
              </a:rPr>
              <a:t>Namen begeleiders (1)</a:t>
            </a:r>
          </a:p>
        </p:txBody>
      </p:sp>
      <p:sp>
        <p:nvSpPr>
          <p:cNvPr id="3" name="Content Placeholder 2">
            <a:extLst>
              <a:ext uri="{FF2B5EF4-FFF2-40B4-BE49-F238E27FC236}">
                <a16:creationId xmlns:a16="http://schemas.microsoft.com/office/drawing/2014/main" id="{BB81964A-1C76-CD47-7E97-3D73B69FE2BA}"/>
              </a:ext>
            </a:extLst>
          </p:cNvPr>
          <p:cNvSpPr>
            <a:spLocks noGrp="1"/>
          </p:cNvSpPr>
          <p:nvPr>
            <p:ph idx="1"/>
          </p:nvPr>
        </p:nvSpPr>
        <p:spPr>
          <a:xfrm>
            <a:off x="838200" y="2435225"/>
            <a:ext cx="10515600" cy="3741738"/>
          </a:xfrm>
        </p:spPr>
        <p:txBody>
          <a:bodyPr vert="horz" lIns="91440" tIns="45720" rIns="91440" bIns="45720" rtlCol="0" anchor="t">
            <a:normAutofit/>
          </a:bodyPr>
          <a:lstStyle/>
          <a:p>
            <a:pPr marL="0" indent="0">
              <a:buNone/>
            </a:pPr>
            <a:r>
              <a:rPr lang="nl-NL" dirty="0"/>
              <a:t>Frits de Lange | </a:t>
            </a:r>
            <a:r>
              <a:rPr lang="nl-NL" b="1" dirty="0"/>
              <a:t>Joke Hermsen</a:t>
            </a:r>
            <a:r>
              <a:rPr lang="nl-NL" dirty="0"/>
              <a:t> | Kick Bras | Peter Nissen</a:t>
            </a:r>
          </a:p>
          <a:p>
            <a:pPr marL="0" indent="0">
              <a:buNone/>
            </a:pPr>
            <a:r>
              <a:rPr lang="nl-NL" b="1" dirty="0"/>
              <a:t>Annemiek Schrijver</a:t>
            </a:r>
            <a:r>
              <a:rPr lang="nl-NL" dirty="0"/>
              <a:t> | Alain Verheij | </a:t>
            </a:r>
            <a:r>
              <a:rPr lang="nl-NL" b="1" dirty="0"/>
              <a:t>Marga Haas</a:t>
            </a:r>
            <a:r>
              <a:rPr lang="nl-NL" dirty="0"/>
              <a:t> | Manu </a:t>
            </a:r>
            <a:r>
              <a:rPr lang="nl-NL" err="1"/>
              <a:t>Keirse</a:t>
            </a:r>
            <a:endParaRPr lang="nl-NL"/>
          </a:p>
          <a:p>
            <a:pPr marL="0" indent="0">
              <a:buNone/>
            </a:pPr>
            <a:r>
              <a:rPr lang="nl-NL" b="1" dirty="0"/>
              <a:t>Désanne van Brederode</a:t>
            </a:r>
            <a:r>
              <a:rPr lang="nl-NL" dirty="0"/>
              <a:t> | </a:t>
            </a:r>
            <a:r>
              <a:rPr lang="nl-NL" b="1" dirty="0"/>
              <a:t>Claartje Kruijff</a:t>
            </a:r>
            <a:r>
              <a:rPr lang="nl-NL" dirty="0"/>
              <a:t> | Arjan Broers</a:t>
            </a:r>
          </a:p>
          <a:p>
            <a:pPr marL="0" indent="0">
              <a:buNone/>
            </a:pPr>
            <a:r>
              <a:rPr lang="nl-NL" err="1"/>
              <a:t>Rikko</a:t>
            </a:r>
            <a:r>
              <a:rPr lang="nl-NL" dirty="0"/>
              <a:t> Voorberg | </a:t>
            </a:r>
            <a:r>
              <a:rPr lang="nl-NL" b="1" dirty="0"/>
              <a:t>Welmoed Vlieger</a:t>
            </a:r>
            <a:r>
              <a:rPr lang="nl-NL"/>
              <a:t> | Hein Stufkens</a:t>
            </a:r>
            <a:endParaRPr lang="nl-NL" dirty="0"/>
          </a:p>
          <a:p>
            <a:pPr marL="0" indent="0">
              <a:buNone/>
            </a:pPr>
            <a:r>
              <a:rPr lang="nl-NL"/>
              <a:t>Paul van Tongeren | Jos van Oord | </a:t>
            </a:r>
            <a:r>
              <a:rPr lang="nl-NL" b="1"/>
              <a:t>Anne </a:t>
            </a:r>
            <a:r>
              <a:rPr lang="nl-NL" b="1" err="1"/>
              <a:t>Stael</a:t>
            </a:r>
          </a:p>
        </p:txBody>
      </p:sp>
    </p:spTree>
    <p:extLst>
      <p:ext uri="{BB962C8B-B14F-4D97-AF65-F5344CB8AC3E}">
        <p14:creationId xmlns:p14="http://schemas.microsoft.com/office/powerpoint/2010/main" val="179419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AFF41-14D6-C445-D284-B74FC8D82C0D}"/>
              </a:ext>
            </a:extLst>
          </p:cNvPr>
          <p:cNvSpPr>
            <a:spLocks noGrp="1"/>
          </p:cNvSpPr>
          <p:nvPr>
            <p:ph type="title"/>
          </p:nvPr>
        </p:nvSpPr>
        <p:spPr>
          <a:xfrm>
            <a:off x="14033500" y="-193675"/>
            <a:ext cx="8902700" cy="1325563"/>
          </a:xfrm>
        </p:spPr>
        <p:txBody>
          <a:bodyPr/>
          <a:lstStyle/>
          <a:p>
            <a:endParaRPr lang="nl-NL"/>
          </a:p>
        </p:txBody>
      </p:sp>
      <p:sp>
        <p:nvSpPr>
          <p:cNvPr id="3" name="Tijdelijke aanduiding voor inhoud 2">
            <a:extLst>
              <a:ext uri="{FF2B5EF4-FFF2-40B4-BE49-F238E27FC236}">
                <a16:creationId xmlns:a16="http://schemas.microsoft.com/office/drawing/2014/main" id="{42B878A0-93CE-7B76-D960-BD880B1B09D0}"/>
              </a:ext>
            </a:extLst>
          </p:cNvPr>
          <p:cNvSpPr>
            <a:spLocks noGrp="1"/>
          </p:cNvSpPr>
          <p:nvPr>
            <p:ph idx="1"/>
          </p:nvPr>
        </p:nvSpPr>
        <p:spPr>
          <a:xfrm>
            <a:off x="0" y="0"/>
            <a:ext cx="12052300" cy="6858000"/>
          </a:xfrm>
        </p:spPr>
        <p:txBody>
          <a:bodyPr>
            <a:normAutofit/>
          </a:bodyPr>
          <a:lstStyle/>
          <a:p>
            <a:pPr marL="0" indent="0" algn="ctr">
              <a:buNone/>
            </a:pPr>
            <a:endParaRPr lang="nl-NL" sz="4000" dirty="0"/>
          </a:p>
          <a:p>
            <a:pPr algn="ctr"/>
            <a:endParaRPr lang="nl-NL" sz="4000" dirty="0"/>
          </a:p>
          <a:p>
            <a:pPr algn="ctr"/>
            <a:endParaRPr lang="nl-NL" sz="4000" dirty="0"/>
          </a:p>
          <a:p>
            <a:pPr algn="ctr"/>
            <a:endParaRPr lang="nl-NL" sz="4000" dirty="0"/>
          </a:p>
          <a:p>
            <a:pPr algn="ctr"/>
            <a:r>
              <a:rPr lang="nl-NL" sz="4000" dirty="0"/>
              <a:t>VISIENOTA ‘VAN U IS DE TOEKOMST’</a:t>
            </a:r>
          </a:p>
          <a:p>
            <a:pPr marL="0" indent="0" algn="ctr">
              <a:buNone/>
            </a:pPr>
            <a:endParaRPr lang="nl-NL" sz="4000" dirty="0"/>
          </a:p>
          <a:p>
            <a:pPr marL="0" indent="0" algn="ctr">
              <a:buNone/>
            </a:pPr>
            <a:r>
              <a:rPr lang="nl-NL" sz="4000" dirty="0">
                <a:hlinkClick r:id="rId2"/>
              </a:rPr>
              <a:t>https://youtu.be/kjF7sUrFRSI</a:t>
            </a:r>
            <a:endParaRPr lang="nl-NL" sz="4000" dirty="0"/>
          </a:p>
          <a:p>
            <a:pPr marL="0" indent="0" algn="ctr">
              <a:buNone/>
            </a:pPr>
            <a:endParaRPr lang="nl-NL" sz="4000" dirty="0"/>
          </a:p>
        </p:txBody>
      </p:sp>
    </p:spTree>
    <p:extLst>
      <p:ext uri="{BB962C8B-B14F-4D97-AF65-F5344CB8AC3E}">
        <p14:creationId xmlns:p14="http://schemas.microsoft.com/office/powerpoint/2010/main" val="1294561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8A1C-382A-3C21-5466-61DE58440F8E}"/>
              </a:ext>
            </a:extLst>
          </p:cNvPr>
          <p:cNvSpPr>
            <a:spLocks noGrp="1"/>
          </p:cNvSpPr>
          <p:nvPr>
            <p:ph type="title"/>
          </p:nvPr>
        </p:nvSpPr>
        <p:spPr/>
        <p:txBody>
          <a:bodyPr/>
          <a:lstStyle/>
          <a:p>
            <a:r>
              <a:rPr lang="nl-NL" sz="3600" b="1" dirty="0">
                <a:solidFill>
                  <a:srgbClr val="FF0000"/>
                </a:solidFill>
              </a:rPr>
              <a:t>Namen begeleiders (2)</a:t>
            </a:r>
            <a:endParaRPr lang="nl-NL" dirty="0"/>
          </a:p>
        </p:txBody>
      </p:sp>
      <p:sp>
        <p:nvSpPr>
          <p:cNvPr id="3" name="Content Placeholder 2">
            <a:extLst>
              <a:ext uri="{FF2B5EF4-FFF2-40B4-BE49-F238E27FC236}">
                <a16:creationId xmlns:a16="http://schemas.microsoft.com/office/drawing/2014/main" id="{D41F470E-0AFC-4D56-45F5-AFB9B1AF942D}"/>
              </a:ext>
            </a:extLst>
          </p:cNvPr>
          <p:cNvSpPr>
            <a:spLocks noGrp="1"/>
          </p:cNvSpPr>
          <p:nvPr>
            <p:ph idx="1"/>
          </p:nvPr>
        </p:nvSpPr>
        <p:spPr>
          <a:xfrm>
            <a:off x="838200" y="2781588"/>
            <a:ext cx="10515600" cy="3395375"/>
          </a:xfrm>
        </p:spPr>
        <p:txBody>
          <a:bodyPr vert="horz" lIns="91440" tIns="45720" rIns="91440" bIns="45720" rtlCol="0" anchor="t">
            <a:normAutofit/>
          </a:bodyPr>
          <a:lstStyle/>
          <a:p>
            <a:pPr marL="0" indent="0">
              <a:buNone/>
            </a:pPr>
            <a:r>
              <a:rPr lang="nl-NL" b="1" dirty="0"/>
              <a:t>Marijke van </a:t>
            </a:r>
            <a:r>
              <a:rPr lang="nl-NL" b="1" dirty="0" err="1"/>
              <a:t>Selm</a:t>
            </a:r>
            <a:r>
              <a:rPr lang="nl-NL" b="1" dirty="0"/>
              <a:t> </a:t>
            </a:r>
            <a:r>
              <a:rPr lang="nl-NL" dirty="0"/>
              <a:t>| </a:t>
            </a:r>
            <a:r>
              <a:rPr lang="nl-NL" b="1" dirty="0"/>
              <a:t>Else Mulder-van </a:t>
            </a:r>
            <a:r>
              <a:rPr lang="nl-NL" b="1" dirty="0" err="1"/>
              <a:t>Gemeren</a:t>
            </a:r>
            <a:r>
              <a:rPr lang="nl-NL" dirty="0"/>
              <a:t> | </a:t>
            </a:r>
            <a:r>
              <a:rPr lang="nl-NL" b="1" dirty="0"/>
              <a:t>Helene Perfors</a:t>
            </a:r>
            <a:endParaRPr lang="en-US" b="1" dirty="0"/>
          </a:p>
          <a:p>
            <a:pPr marL="0" indent="0">
              <a:buNone/>
            </a:pPr>
            <a:r>
              <a:rPr lang="nl-NL" b="1" dirty="0"/>
              <a:t>Inge Bouman</a:t>
            </a:r>
            <a:r>
              <a:rPr lang="nl-NL" dirty="0"/>
              <a:t> | </a:t>
            </a:r>
            <a:r>
              <a:rPr lang="nl-NL" dirty="0" err="1"/>
              <a:t>Greco</a:t>
            </a:r>
            <a:r>
              <a:rPr lang="nl-NL" dirty="0"/>
              <a:t> Idema | Wietze Jan </a:t>
            </a:r>
            <a:r>
              <a:rPr lang="nl-NL" dirty="0" err="1"/>
              <a:t>Wezeman</a:t>
            </a:r>
            <a:r>
              <a:rPr lang="nl-NL" dirty="0"/>
              <a:t> | </a:t>
            </a:r>
          </a:p>
          <a:p>
            <a:pPr marL="0" indent="0">
              <a:buNone/>
            </a:pPr>
            <a:r>
              <a:rPr lang="nl-NL" b="1" dirty="0"/>
              <a:t>Elze Boender | Helma </a:t>
            </a:r>
            <a:r>
              <a:rPr lang="nl-NL" b="1" dirty="0" err="1"/>
              <a:t>Verkerk</a:t>
            </a:r>
            <a:endParaRPr lang="nl-NL" b="1"/>
          </a:p>
        </p:txBody>
      </p:sp>
    </p:spTree>
    <p:extLst>
      <p:ext uri="{BB962C8B-B14F-4D97-AF65-F5344CB8AC3E}">
        <p14:creationId xmlns:p14="http://schemas.microsoft.com/office/powerpoint/2010/main" val="2612449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fbeelding met zwart-wit, water&#10;&#10;Door AI gegenereerde inhoud is mogelijk onjuist.">
            <a:extLst>
              <a:ext uri="{FF2B5EF4-FFF2-40B4-BE49-F238E27FC236}">
                <a16:creationId xmlns:a16="http://schemas.microsoft.com/office/drawing/2014/main" id="{8C7A17D0-8B48-9E7E-4C23-D15FF96F14ED}"/>
              </a:ext>
            </a:extLst>
          </p:cNvPr>
          <p:cNvPicPr>
            <a:picLocks noChangeAspect="1"/>
          </p:cNvPicPr>
          <p:nvPr/>
        </p:nvPicPr>
        <p:blipFill>
          <a:blip r:embed="rId2"/>
          <a:srcRect t="5436"/>
          <a:stretch>
            <a:fillRect/>
          </a:stretch>
        </p:blipFill>
        <p:spPr>
          <a:xfrm>
            <a:off x="2522356" y="124701"/>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5C3BB4-2D0B-65F5-3528-B2A9507EFE2E}"/>
              </a:ext>
            </a:extLst>
          </p:cNvPr>
          <p:cNvSpPr>
            <a:spLocks noGrp="1"/>
          </p:cNvSpPr>
          <p:nvPr>
            <p:ph type="title"/>
          </p:nvPr>
        </p:nvSpPr>
        <p:spPr>
          <a:xfrm>
            <a:off x="838200" y="1487343"/>
            <a:ext cx="3822189" cy="777694"/>
          </a:xfrm>
        </p:spPr>
        <p:txBody>
          <a:bodyPr>
            <a:normAutofit fontScale="90000"/>
          </a:bodyPr>
          <a:lstStyle/>
          <a:p>
            <a:r>
              <a:rPr lang="nl-NL" sz="4000" b="1" dirty="0"/>
              <a:t>En dan </a:t>
            </a:r>
            <a:br>
              <a:rPr lang="nl-NL" sz="4000" b="1" dirty="0"/>
            </a:br>
            <a:r>
              <a:rPr lang="nl-NL" sz="4000" b="1" dirty="0"/>
              <a:t>de grote </a:t>
            </a:r>
            <a:br>
              <a:rPr lang="nl-NL" sz="4000" b="1" dirty="0"/>
            </a:br>
            <a:r>
              <a:rPr lang="nl-NL" sz="4000" b="1" dirty="0"/>
              <a:t>vraag...</a:t>
            </a:r>
          </a:p>
        </p:txBody>
      </p:sp>
      <p:sp>
        <p:nvSpPr>
          <p:cNvPr id="8" name="Content Placeholder 7">
            <a:extLst>
              <a:ext uri="{FF2B5EF4-FFF2-40B4-BE49-F238E27FC236}">
                <a16:creationId xmlns:a16="http://schemas.microsoft.com/office/drawing/2014/main" id="{F4B855EE-A06D-3FA8-4785-6D48B1E55247}"/>
              </a:ext>
            </a:extLst>
          </p:cNvPr>
          <p:cNvSpPr>
            <a:spLocks noGrp="1"/>
          </p:cNvSpPr>
          <p:nvPr>
            <p:ph idx="1"/>
          </p:nvPr>
        </p:nvSpPr>
        <p:spPr>
          <a:xfrm>
            <a:off x="838200" y="3009295"/>
            <a:ext cx="3822189" cy="3167668"/>
          </a:xfrm>
        </p:spPr>
        <p:txBody>
          <a:bodyPr vert="horz" lIns="91440" tIns="45720" rIns="91440" bIns="45720" rtlCol="0" anchor="t">
            <a:normAutofit/>
          </a:bodyPr>
          <a:lstStyle/>
          <a:p>
            <a:pPr marL="0" indent="0">
              <a:buNone/>
            </a:pPr>
            <a:r>
              <a:rPr lang="en-US" sz="3600" b="1" err="1">
                <a:solidFill>
                  <a:srgbClr val="FF0000"/>
                </a:solidFill>
              </a:rPr>
              <a:t>Niet</a:t>
            </a:r>
            <a:r>
              <a:rPr lang="en-US" sz="3600" b="1" dirty="0">
                <a:solidFill>
                  <a:srgbClr val="FF0000"/>
                </a:solidFill>
              </a:rPr>
              <a:t> </a:t>
            </a:r>
            <a:r>
              <a:rPr lang="en-US" sz="3600" b="1" err="1">
                <a:solidFill>
                  <a:srgbClr val="FF0000"/>
                </a:solidFill>
              </a:rPr>
              <a:t>te</a:t>
            </a:r>
            <a:r>
              <a:rPr lang="en-US" sz="3600" b="1" dirty="0">
                <a:solidFill>
                  <a:srgbClr val="FF0000"/>
                </a:solidFill>
              </a:rPr>
              <a:t> </a:t>
            </a:r>
            <a:br>
              <a:rPr lang="en-US" sz="3600" b="1" dirty="0">
                <a:solidFill>
                  <a:srgbClr val="FF0000"/>
                </a:solidFill>
              </a:rPr>
            </a:br>
            <a:r>
              <a:rPr lang="en-US" sz="3600" b="1" err="1">
                <a:solidFill>
                  <a:srgbClr val="FF0000"/>
                </a:solidFill>
              </a:rPr>
              <a:t>ambitieus</a:t>
            </a:r>
            <a:r>
              <a:rPr lang="en-US" sz="3600" b="1" dirty="0">
                <a:solidFill>
                  <a:srgbClr val="FF0000"/>
                </a:solidFill>
              </a:rPr>
              <a:t> </a:t>
            </a:r>
            <a:br>
              <a:rPr lang="en-US" dirty="0">
                <a:solidFill>
                  <a:srgbClr val="FF0000"/>
                </a:solidFill>
              </a:rPr>
            </a:br>
            <a:r>
              <a:rPr lang="en-US" sz="3600" b="1" err="1">
                <a:solidFill>
                  <a:srgbClr val="FF0000"/>
                </a:solidFill>
              </a:rPr>
              <a:t>en</a:t>
            </a:r>
            <a:r>
              <a:rPr lang="en-US" sz="3600" b="1" dirty="0">
                <a:solidFill>
                  <a:srgbClr val="FF0000"/>
                </a:solidFill>
              </a:rPr>
              <a:t> </a:t>
            </a:r>
            <a:br>
              <a:rPr lang="en-US" sz="3600" b="1" dirty="0">
                <a:solidFill>
                  <a:srgbClr val="FF0000"/>
                </a:solidFill>
              </a:rPr>
            </a:br>
            <a:r>
              <a:rPr lang="en-US" sz="3600" b="1" err="1">
                <a:solidFill>
                  <a:srgbClr val="FF0000"/>
                </a:solidFill>
              </a:rPr>
              <a:t>onrealistisch</a:t>
            </a:r>
            <a:r>
              <a:rPr lang="en-US" sz="3600" b="1" dirty="0">
                <a:solidFill>
                  <a:srgbClr val="FF0000"/>
                </a:solidFill>
              </a:rPr>
              <a:t>?</a:t>
            </a:r>
          </a:p>
        </p:txBody>
      </p:sp>
    </p:spTree>
    <p:extLst>
      <p:ext uri="{BB962C8B-B14F-4D97-AF65-F5344CB8AC3E}">
        <p14:creationId xmlns:p14="http://schemas.microsoft.com/office/powerpoint/2010/main" val="3355099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B5B9-A0F0-A8BC-2B42-61A9385A9DA9}"/>
              </a:ext>
            </a:extLst>
          </p:cNvPr>
          <p:cNvSpPr>
            <a:spLocks noGrp="1"/>
          </p:cNvSpPr>
          <p:nvPr>
            <p:ph type="title"/>
          </p:nvPr>
        </p:nvSpPr>
        <p:spPr/>
        <p:txBody>
          <a:bodyPr>
            <a:normAutofit/>
          </a:bodyPr>
          <a:lstStyle/>
          <a:p>
            <a:r>
              <a:rPr lang="nl-NL" sz="3600" b="1" dirty="0"/>
              <a:t>Uitdaging</a:t>
            </a:r>
          </a:p>
        </p:txBody>
      </p:sp>
      <p:sp>
        <p:nvSpPr>
          <p:cNvPr id="3" name="Content Placeholder 2">
            <a:extLst>
              <a:ext uri="{FF2B5EF4-FFF2-40B4-BE49-F238E27FC236}">
                <a16:creationId xmlns:a16="http://schemas.microsoft.com/office/drawing/2014/main" id="{765AAEB7-A172-0D56-2BA3-BDC09456A697}"/>
              </a:ext>
            </a:extLst>
          </p:cNvPr>
          <p:cNvSpPr>
            <a:spLocks noGrp="1"/>
          </p:cNvSpPr>
          <p:nvPr>
            <p:ph idx="1"/>
          </p:nvPr>
        </p:nvSpPr>
        <p:spPr/>
        <p:txBody>
          <a:bodyPr vert="horz" lIns="91440" tIns="45720" rIns="91440" bIns="45720" rtlCol="0" anchor="t">
            <a:normAutofit/>
          </a:bodyPr>
          <a:lstStyle/>
          <a:p>
            <a:pPr marL="514350" indent="-514350">
              <a:buFont typeface="Calibri" panose="020B0604020202020204" pitchFamily="34" charset="0"/>
              <a:buChar char="-"/>
            </a:pPr>
            <a:r>
              <a:rPr lang="nl-NL" dirty="0"/>
              <a:t>Het wordt een grote uitdaging: </a:t>
            </a:r>
            <a:r>
              <a:rPr lang="nl-NL" b="1" dirty="0"/>
              <a:t>tientallen programma's</a:t>
            </a:r>
            <a:r>
              <a:rPr lang="nl-NL" dirty="0"/>
              <a:t> die begin april 2026 van start gaan! </a:t>
            </a:r>
          </a:p>
          <a:p>
            <a:pPr marL="514350" indent="-514350">
              <a:buFont typeface="Calibri" panose="020B0604020202020204" pitchFamily="34" charset="0"/>
              <a:buChar char="-"/>
            </a:pPr>
            <a:r>
              <a:rPr lang="nl-NL" dirty="0"/>
              <a:t>Het klooster zal – als het allemaal doorgaat – </a:t>
            </a:r>
            <a:r>
              <a:rPr lang="nl-NL" b="1" dirty="0"/>
              <a:t>niet meteen gereed</a:t>
            </a:r>
            <a:r>
              <a:rPr lang="nl-NL" dirty="0"/>
              <a:t> zijn qua inrichting (gefaseerde aanpassing gebouw)</a:t>
            </a:r>
          </a:p>
          <a:p>
            <a:pPr marL="514350" indent="-514350">
              <a:buFont typeface="Calibri" panose="020B0604020202020204" pitchFamily="34" charset="0"/>
              <a:buChar char="-"/>
            </a:pPr>
            <a:r>
              <a:rPr lang="nl-NL" b="1" dirty="0"/>
              <a:t>Concurrentie</a:t>
            </a:r>
            <a:r>
              <a:rPr lang="nl-NL" dirty="0"/>
              <a:t>: beperkt aantal kloosters in de buurt, wel behoorlijk aantal retraite-/bezinningscentra</a:t>
            </a:r>
          </a:p>
          <a:p>
            <a:pPr marL="514350" indent="-514350">
              <a:buFont typeface="Calibri" panose="020B0604020202020204" pitchFamily="34" charset="0"/>
              <a:buChar char="-"/>
            </a:pPr>
            <a:r>
              <a:rPr lang="nl-NL" b="1" dirty="0"/>
              <a:t>Locatie</a:t>
            </a:r>
            <a:r>
              <a:rPr lang="nl-NL" dirty="0"/>
              <a:t>: meteen onder Rotterdam, bij de haven, bij industrie</a:t>
            </a:r>
          </a:p>
          <a:p>
            <a:pPr marL="514350" indent="-514350">
              <a:buFont typeface="Calibri" panose="020B0604020202020204" pitchFamily="34" charset="0"/>
              <a:buChar char="-"/>
            </a:pPr>
            <a:r>
              <a:rPr lang="nl-NL" b="1" dirty="0"/>
              <a:t>Klooster</a:t>
            </a:r>
            <a:r>
              <a:rPr lang="nl-NL" dirty="0"/>
              <a:t> in wording</a:t>
            </a:r>
          </a:p>
          <a:p>
            <a:pPr marL="514350" indent="-514350">
              <a:buFont typeface="Calibri" panose="020B0604020202020204" pitchFamily="34" charset="0"/>
              <a:buChar char="-"/>
            </a:pPr>
            <a:endParaRPr lang="nl-NL" dirty="0"/>
          </a:p>
          <a:p>
            <a:pPr marL="514350" indent="-514350">
              <a:buFont typeface="Calibri" panose="020B0604020202020204" pitchFamily="34" charset="0"/>
              <a:buChar char="-"/>
            </a:pPr>
            <a:endParaRPr lang="nl-NL" dirty="0"/>
          </a:p>
        </p:txBody>
      </p:sp>
    </p:spTree>
    <p:extLst>
      <p:ext uri="{BB962C8B-B14F-4D97-AF65-F5344CB8AC3E}">
        <p14:creationId xmlns:p14="http://schemas.microsoft.com/office/powerpoint/2010/main" val="2991277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B9EE-6E3C-C9F0-454F-BB7E282143C9}"/>
              </a:ext>
            </a:extLst>
          </p:cNvPr>
          <p:cNvSpPr>
            <a:spLocks noGrp="1"/>
          </p:cNvSpPr>
          <p:nvPr>
            <p:ph type="title"/>
          </p:nvPr>
        </p:nvSpPr>
        <p:spPr/>
        <p:txBody>
          <a:bodyPr>
            <a:normAutofit/>
          </a:bodyPr>
          <a:lstStyle/>
          <a:p>
            <a:r>
              <a:rPr lang="nl-NL" sz="3600" b="1" dirty="0">
                <a:solidFill>
                  <a:srgbClr val="FF0000"/>
                </a:solidFill>
              </a:rPr>
              <a:t>Positief en vol vertrouwen (1)</a:t>
            </a:r>
          </a:p>
        </p:txBody>
      </p:sp>
      <p:sp>
        <p:nvSpPr>
          <p:cNvPr id="3" name="Content Placeholder 2">
            <a:extLst>
              <a:ext uri="{FF2B5EF4-FFF2-40B4-BE49-F238E27FC236}">
                <a16:creationId xmlns:a16="http://schemas.microsoft.com/office/drawing/2014/main" id="{A821B337-90EA-7273-C918-2476BAAE30CB}"/>
              </a:ext>
            </a:extLst>
          </p:cNvPr>
          <p:cNvSpPr>
            <a:spLocks noGrp="1"/>
          </p:cNvSpPr>
          <p:nvPr>
            <p:ph idx="1"/>
          </p:nvPr>
        </p:nvSpPr>
        <p:spPr/>
        <p:txBody>
          <a:bodyPr vert="horz" lIns="91440" tIns="45720" rIns="91440" bIns="45720" rtlCol="0" anchor="t">
            <a:normAutofit/>
          </a:bodyPr>
          <a:lstStyle/>
          <a:p>
            <a:pPr>
              <a:buFont typeface="Calibri" panose="020B0604020202020204" pitchFamily="34" charset="0"/>
              <a:buChar char="-"/>
            </a:pPr>
            <a:r>
              <a:rPr lang="nl-NL" dirty="0"/>
              <a:t>De ideeën zijn gebaseerd op wat </a:t>
            </a:r>
            <a:r>
              <a:rPr lang="nl-NL" b="1" dirty="0"/>
              <a:t>elders succesvol</a:t>
            </a:r>
            <a:r>
              <a:rPr lang="nl-NL" dirty="0"/>
              <a:t> is of wat qua </a:t>
            </a:r>
            <a:r>
              <a:rPr lang="nl-NL" b="1" dirty="0"/>
              <a:t>boekverkoop</a:t>
            </a:r>
            <a:r>
              <a:rPr lang="nl-NL" dirty="0"/>
              <a:t> of bezoek aan </a:t>
            </a:r>
            <a:r>
              <a:rPr lang="nl-NL" b="1" dirty="0"/>
              <a:t>websites</a:t>
            </a:r>
            <a:r>
              <a:rPr lang="nl-NL" dirty="0"/>
              <a:t> succesvol is.</a:t>
            </a:r>
          </a:p>
          <a:p>
            <a:pPr>
              <a:buFont typeface="Calibri" panose="020B0604020202020204" pitchFamily="34" charset="0"/>
              <a:buChar char="-"/>
            </a:pPr>
            <a:r>
              <a:rPr lang="nl-NL" b="1" dirty="0"/>
              <a:t>Ervaren team </a:t>
            </a:r>
            <a:r>
              <a:rPr lang="nl-NL" dirty="0"/>
              <a:t>van kwartiermakers/programmamakers en begeleiders.</a:t>
            </a:r>
          </a:p>
          <a:p>
            <a:pPr>
              <a:buFont typeface="Calibri" panose="020B0604020202020204" pitchFamily="34" charset="0"/>
              <a:buChar char="-"/>
            </a:pPr>
            <a:r>
              <a:rPr lang="nl-NL" b="1" dirty="0"/>
              <a:t>Fondsenwerving </a:t>
            </a:r>
            <a:r>
              <a:rPr lang="nl-NL" dirty="0"/>
              <a:t>– geeft extra mogelijkheden</a:t>
            </a:r>
          </a:p>
          <a:p>
            <a:pPr>
              <a:buFont typeface="Calibri" panose="020B0604020202020204" pitchFamily="34" charset="0"/>
              <a:buChar char="-"/>
            </a:pPr>
            <a:r>
              <a:rPr lang="nl-NL" dirty="0"/>
              <a:t>Nu al </a:t>
            </a:r>
            <a:r>
              <a:rPr lang="nl-NL" b="1" dirty="0"/>
              <a:t>meerdere vragen </a:t>
            </a:r>
            <a:r>
              <a:rPr lang="nl-NL" dirty="0"/>
              <a:t>van organisaties </a:t>
            </a:r>
          </a:p>
          <a:p>
            <a:pPr>
              <a:buFont typeface="Calibri" panose="020B0604020202020204" pitchFamily="34" charset="0"/>
              <a:buChar char="-"/>
            </a:pPr>
            <a:r>
              <a:rPr lang="nl-NL" dirty="0"/>
              <a:t>Het eerste jaar hoeft niet meteen elk weekend vol te zitten – we gaan uit van </a:t>
            </a:r>
            <a:r>
              <a:rPr lang="nl-NL" b="1" dirty="0"/>
              <a:t>haalbare percentages</a:t>
            </a:r>
            <a:r>
              <a:rPr lang="nl-NL" dirty="0"/>
              <a:t>.</a:t>
            </a:r>
          </a:p>
          <a:p>
            <a:pPr>
              <a:buFont typeface="Calibri" panose="020B0604020202020204" pitchFamily="34" charset="0"/>
              <a:buChar char="-"/>
            </a:pPr>
            <a:r>
              <a:rPr lang="nl-NL" dirty="0"/>
              <a:t>Volop bezig met </a:t>
            </a:r>
            <a:r>
              <a:rPr lang="nl-NL" b="1" dirty="0"/>
              <a:t>huisstijl, website, etc</a:t>
            </a:r>
            <a:r>
              <a:rPr lang="nl-NL" dirty="0"/>
              <a:t>. </a:t>
            </a:r>
          </a:p>
          <a:p>
            <a:pPr>
              <a:buFont typeface="Calibri" panose="020B0604020202020204" pitchFamily="34" charset="0"/>
              <a:buChar char="-"/>
            </a:pPr>
            <a:endParaRPr lang="nl-NL" dirty="0"/>
          </a:p>
        </p:txBody>
      </p:sp>
    </p:spTree>
    <p:extLst>
      <p:ext uri="{BB962C8B-B14F-4D97-AF65-F5344CB8AC3E}">
        <p14:creationId xmlns:p14="http://schemas.microsoft.com/office/powerpoint/2010/main" val="2901743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4F59-FC3E-F7DB-15DE-4ABC8EAB90EC}"/>
              </a:ext>
            </a:extLst>
          </p:cNvPr>
          <p:cNvSpPr>
            <a:spLocks noGrp="1"/>
          </p:cNvSpPr>
          <p:nvPr>
            <p:ph type="title"/>
          </p:nvPr>
        </p:nvSpPr>
        <p:spPr/>
        <p:txBody>
          <a:bodyPr/>
          <a:lstStyle/>
          <a:p>
            <a:r>
              <a:rPr lang="nl-NL" sz="3600" b="1" dirty="0">
                <a:solidFill>
                  <a:srgbClr val="FF0000"/>
                </a:solidFill>
              </a:rPr>
              <a:t>Positief en vol vertrouwen (2)</a:t>
            </a:r>
            <a:endParaRPr lang="nl-NL" dirty="0"/>
          </a:p>
        </p:txBody>
      </p:sp>
      <p:sp>
        <p:nvSpPr>
          <p:cNvPr id="3" name="Content Placeholder 2">
            <a:extLst>
              <a:ext uri="{FF2B5EF4-FFF2-40B4-BE49-F238E27FC236}">
                <a16:creationId xmlns:a16="http://schemas.microsoft.com/office/drawing/2014/main" id="{6D9D4E93-364A-E11F-B3B3-6E8669A0C63F}"/>
              </a:ext>
            </a:extLst>
          </p:cNvPr>
          <p:cNvSpPr>
            <a:spLocks noGrp="1"/>
          </p:cNvSpPr>
          <p:nvPr>
            <p:ph idx="1"/>
          </p:nvPr>
        </p:nvSpPr>
        <p:spPr/>
        <p:txBody>
          <a:bodyPr vert="horz" lIns="91440" tIns="45720" rIns="91440" bIns="45720" rtlCol="0" anchor="t">
            <a:normAutofit/>
          </a:bodyPr>
          <a:lstStyle/>
          <a:p>
            <a:pPr>
              <a:buFont typeface="Calibri"/>
              <a:buChar char="-"/>
            </a:pPr>
            <a:r>
              <a:rPr lang="nl-NL" b="1" dirty="0"/>
              <a:t>Naamsbekendheid zal</a:t>
            </a:r>
            <a:r>
              <a:rPr lang="nl-NL" dirty="0"/>
              <a:t> snel en stevig groeien.</a:t>
            </a:r>
          </a:p>
          <a:p>
            <a:pPr>
              <a:buFont typeface="Calibri" panose="020B0604020202020204" pitchFamily="34" charset="0"/>
              <a:buChar char="-"/>
            </a:pPr>
            <a:r>
              <a:rPr lang="nl-NL" dirty="0"/>
              <a:t>Goede toegang tot brede </a:t>
            </a:r>
            <a:r>
              <a:rPr lang="nl-NL" b="1" dirty="0"/>
              <a:t>netwerken en bekende personen</a:t>
            </a:r>
            <a:r>
              <a:rPr lang="nl-NL" dirty="0"/>
              <a:t> voor begeleiding programma's</a:t>
            </a:r>
          </a:p>
          <a:p>
            <a:pPr>
              <a:buFont typeface="Calibri"/>
              <a:buChar char="-"/>
            </a:pPr>
            <a:r>
              <a:rPr lang="nl-NL" dirty="0"/>
              <a:t>Beschikking over de </a:t>
            </a:r>
            <a:r>
              <a:rPr lang="nl-NL" b="1" dirty="0"/>
              <a:t>grootste 'kloosternetwerken'</a:t>
            </a:r>
            <a:r>
              <a:rPr lang="nl-NL" dirty="0"/>
              <a:t> van Nederland: </a:t>
            </a:r>
            <a:r>
              <a:rPr lang="nl-NL" dirty="0" err="1"/>
              <a:t>KloosterKracht</a:t>
            </a:r>
            <a:r>
              <a:rPr lang="nl-NL" dirty="0"/>
              <a:t>.</a:t>
            </a:r>
          </a:p>
          <a:p>
            <a:pPr>
              <a:buFont typeface="Calibri"/>
              <a:buChar char="-"/>
            </a:pPr>
            <a:r>
              <a:rPr lang="nl-NL" dirty="0"/>
              <a:t>Niet eerder </a:t>
            </a:r>
            <a:r>
              <a:rPr lang="nl-NL" b="1" dirty="0"/>
              <a:t>zoveel enthousiasme, deskundigheid en bezieling</a:t>
            </a:r>
            <a:r>
              <a:rPr lang="nl-NL" dirty="0"/>
              <a:t> meegemaakt voor een vergelijkbaar idee.</a:t>
            </a:r>
          </a:p>
          <a:p>
            <a:pPr>
              <a:buFont typeface="Calibri"/>
              <a:buChar char="-"/>
            </a:pPr>
            <a:r>
              <a:rPr lang="nl-NL" b="1" dirty="0"/>
              <a:t>Verlangen/Geestdrift</a:t>
            </a:r>
          </a:p>
          <a:p>
            <a:pPr>
              <a:buFont typeface="Calibri"/>
              <a:buChar char="-"/>
            </a:pPr>
            <a:endParaRPr lang="nl-NL" dirty="0"/>
          </a:p>
          <a:p>
            <a:pPr>
              <a:buFont typeface="Calibri"/>
              <a:buChar char="-"/>
            </a:pPr>
            <a:endParaRPr lang="nl-NL" dirty="0"/>
          </a:p>
        </p:txBody>
      </p:sp>
    </p:spTree>
    <p:extLst>
      <p:ext uri="{BB962C8B-B14F-4D97-AF65-F5344CB8AC3E}">
        <p14:creationId xmlns:p14="http://schemas.microsoft.com/office/powerpoint/2010/main" val="976006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71675-960E-9AF4-D4C0-B6EE565D9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040D3-1617-FBDE-7E09-3B3A6F1F7163}"/>
              </a:ext>
            </a:extLst>
          </p:cNvPr>
          <p:cNvSpPr>
            <a:spLocks noGrp="1"/>
          </p:cNvSpPr>
          <p:nvPr>
            <p:ph type="title"/>
          </p:nvPr>
        </p:nvSpPr>
        <p:spPr/>
        <p:txBody>
          <a:bodyPr/>
          <a:lstStyle/>
          <a:p>
            <a:r>
              <a:rPr lang="nl-NL" sz="3600" b="1" dirty="0">
                <a:solidFill>
                  <a:srgbClr val="FF0000"/>
                </a:solidFill>
              </a:rPr>
              <a:t>Tenslotte</a:t>
            </a:r>
            <a:endParaRPr lang="nl-NL" dirty="0"/>
          </a:p>
        </p:txBody>
      </p:sp>
      <p:sp>
        <p:nvSpPr>
          <p:cNvPr id="3" name="Content Placeholder 2">
            <a:extLst>
              <a:ext uri="{FF2B5EF4-FFF2-40B4-BE49-F238E27FC236}">
                <a16:creationId xmlns:a16="http://schemas.microsoft.com/office/drawing/2014/main" id="{6BC44B56-CD27-7FBE-FABF-BD9A192C16E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nl-NL" dirty="0"/>
              <a:t>Voorlopig tijdpad:</a:t>
            </a:r>
          </a:p>
          <a:p>
            <a:pPr>
              <a:buFont typeface="Calibri" panose="020B0604020202020204" pitchFamily="34" charset="0"/>
              <a:buChar char="-"/>
            </a:pPr>
            <a:r>
              <a:rPr lang="nl-NL" dirty="0"/>
              <a:t>Juni     Gemeentevergadering</a:t>
            </a:r>
          </a:p>
          <a:p>
            <a:pPr>
              <a:buFont typeface="Calibri" panose="020B0604020202020204" pitchFamily="34" charset="0"/>
              <a:buChar char="-"/>
            </a:pPr>
            <a:r>
              <a:rPr lang="nl-NL" dirty="0"/>
              <a:t>September  Financiering rond</a:t>
            </a:r>
            <a:br>
              <a:rPr lang="nl-NL" dirty="0"/>
            </a:br>
            <a:r>
              <a:rPr lang="nl-NL" dirty="0"/>
              <a:t>      Geheimhouding van gebouw opgeheven</a:t>
            </a:r>
            <a:br>
              <a:rPr lang="nl-NL" dirty="0"/>
            </a:br>
            <a:r>
              <a:rPr lang="nl-NL" dirty="0"/>
              <a:t>      Koopovereenkomst</a:t>
            </a:r>
            <a:br>
              <a:rPr lang="nl-NL" dirty="0"/>
            </a:br>
            <a:r>
              <a:rPr lang="nl-NL" dirty="0"/>
              <a:t>      Gemeentevergadering</a:t>
            </a:r>
          </a:p>
          <a:p>
            <a:pPr>
              <a:buFont typeface="Calibri" panose="020B0604020202020204" pitchFamily="34" charset="0"/>
              <a:buChar char="-"/>
            </a:pPr>
            <a:r>
              <a:rPr lang="nl-NL" dirty="0"/>
              <a:t>Oktober    Website gereed (incl. programmering 2026)</a:t>
            </a:r>
            <a:br>
              <a:rPr lang="en-US" dirty="0"/>
            </a:br>
            <a:r>
              <a:rPr lang="nl-NL" dirty="0"/>
              <a:t>      Start aanmeldingen</a:t>
            </a:r>
          </a:p>
          <a:p>
            <a:pPr>
              <a:buFont typeface="Calibri" panose="020B0604020202020204" pitchFamily="34" charset="0"/>
              <a:buChar char="-"/>
            </a:pPr>
            <a:r>
              <a:rPr lang="nl-NL" dirty="0"/>
              <a:t>Januari      Overdracht pand</a:t>
            </a:r>
            <a:br>
              <a:rPr lang="nl-NL" dirty="0"/>
            </a:br>
            <a:r>
              <a:rPr lang="nl-NL" dirty="0"/>
              <a:t>      Start verbouwing (gereedmaken voor gebruik)</a:t>
            </a:r>
          </a:p>
          <a:p>
            <a:pPr>
              <a:buFont typeface="Calibri" panose="020B0604020202020204" pitchFamily="34" charset="0"/>
              <a:buChar char="-"/>
            </a:pPr>
            <a:r>
              <a:rPr lang="nl-NL" dirty="0"/>
              <a:t>April    Start programma's</a:t>
            </a:r>
          </a:p>
        </p:txBody>
      </p:sp>
    </p:spTree>
    <p:extLst>
      <p:ext uri="{BB962C8B-B14F-4D97-AF65-F5344CB8AC3E}">
        <p14:creationId xmlns:p14="http://schemas.microsoft.com/office/powerpoint/2010/main" val="3909961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8986-4315-A624-AA13-AD8B2ADFAE22}"/>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9C28E323-B70F-EC5C-B1BC-211445C1B9E2}"/>
              </a:ext>
            </a:extLst>
          </p:cNvPr>
          <p:cNvSpPr>
            <a:spLocks noGrp="1"/>
          </p:cNvSpPr>
          <p:nvPr>
            <p:ph idx="1"/>
          </p:nvPr>
        </p:nvSpPr>
        <p:spPr/>
        <p:txBody>
          <a:bodyPr vert="horz" lIns="91440" tIns="45720" rIns="91440" bIns="45720" rtlCol="0" anchor="t">
            <a:normAutofit/>
          </a:bodyPr>
          <a:lstStyle/>
          <a:p>
            <a:pPr marL="0" indent="0">
              <a:buNone/>
            </a:pPr>
            <a:r>
              <a:rPr lang="nl-NL" sz="3600" dirty="0"/>
              <a:t>Bedankt voor uw aandacht!</a:t>
            </a:r>
            <a:endParaRPr lang="nl-NL"/>
          </a:p>
          <a:p>
            <a:pPr marL="0" indent="0">
              <a:buNone/>
            </a:pPr>
            <a:r>
              <a:rPr lang="nl-NL" sz="3600" b="1" dirty="0"/>
              <a:t>Vragen?</a:t>
            </a:r>
          </a:p>
        </p:txBody>
      </p:sp>
    </p:spTree>
    <p:extLst>
      <p:ext uri="{BB962C8B-B14F-4D97-AF65-F5344CB8AC3E}">
        <p14:creationId xmlns:p14="http://schemas.microsoft.com/office/powerpoint/2010/main" val="66286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B9F6B-7970-EA80-9395-29A84A67D2E5}"/>
              </a:ext>
            </a:extLst>
          </p:cNvPr>
          <p:cNvSpPr>
            <a:spLocks noGrp="1"/>
          </p:cNvSpPr>
          <p:nvPr>
            <p:ph type="title"/>
          </p:nvPr>
        </p:nvSpPr>
        <p:spPr>
          <a:xfrm>
            <a:off x="838200" y="348500"/>
            <a:ext cx="10515600" cy="1325563"/>
          </a:xfrm>
        </p:spPr>
        <p:txBody>
          <a:bodyPr/>
          <a:lstStyle/>
          <a:p>
            <a:r>
              <a:rPr lang="nl-NL"/>
              <a:t>Tenslotte</a:t>
            </a:r>
          </a:p>
        </p:txBody>
      </p:sp>
      <p:sp>
        <p:nvSpPr>
          <p:cNvPr id="3" name="Tijdelijke aanduiding voor inhoud 2">
            <a:extLst>
              <a:ext uri="{FF2B5EF4-FFF2-40B4-BE49-F238E27FC236}">
                <a16:creationId xmlns:a16="http://schemas.microsoft.com/office/drawing/2014/main" id="{EEFD0FAE-6879-30EE-265F-58626A3B9789}"/>
              </a:ext>
            </a:extLst>
          </p:cNvPr>
          <p:cNvSpPr>
            <a:spLocks noGrp="1"/>
          </p:cNvSpPr>
          <p:nvPr>
            <p:ph idx="1"/>
          </p:nvPr>
        </p:nvSpPr>
        <p:spPr/>
        <p:txBody>
          <a:bodyPr>
            <a:normAutofit/>
          </a:bodyPr>
          <a:lstStyle/>
          <a:p>
            <a:pPr marL="0" indent="0">
              <a:lnSpc>
                <a:spcPct val="115000"/>
              </a:lnSpc>
              <a:buNone/>
            </a:pPr>
            <a:endParaRPr lang="nl-NL"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3600"/>
          </a:p>
        </p:txBody>
      </p:sp>
      <p:sp>
        <p:nvSpPr>
          <p:cNvPr id="4" name="Tijdelijke aanduiding voor inhoud 2">
            <a:extLst>
              <a:ext uri="{FF2B5EF4-FFF2-40B4-BE49-F238E27FC236}">
                <a16:creationId xmlns:a16="http://schemas.microsoft.com/office/drawing/2014/main" id="{1EF34753-56CB-2C7E-F4AD-349EF26343E5}"/>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r>
              <a:rPr lang="nl-NL" sz="2400" kern="100" dirty="0">
                <a:latin typeface="Calibri"/>
                <a:ea typeface="Calibri"/>
                <a:cs typeface="Times New Roman"/>
              </a:rPr>
              <a:t>Vragen/opmerkingen/suggesties zijn meer dan welkom direct en per mail: </a:t>
            </a:r>
            <a:r>
              <a:rPr lang="nl-NL" sz="2400" kern="100" dirty="0">
                <a:latin typeface="Calibri"/>
                <a:ea typeface="Calibri"/>
                <a:cs typeface="Times New Roman"/>
                <a:hlinkClick r:id="rId3"/>
              </a:rPr>
              <a:t>wjwezeman@gmail.com</a:t>
            </a:r>
            <a:endParaRPr lang="nl-NL" sz="2400" kern="100" dirty="0">
              <a:latin typeface="Calibri"/>
              <a:ea typeface="Calibri"/>
              <a:cs typeface="Times New Roman"/>
            </a:endParaRPr>
          </a:p>
          <a:p>
            <a:pPr marL="0" indent="0">
              <a:lnSpc>
                <a:spcPct val="114999"/>
              </a:lnSpc>
              <a:buNone/>
            </a:pPr>
            <a:r>
              <a:rPr lang="nl-NL" sz="2400" kern="100" dirty="0">
                <a:latin typeface="Calibri"/>
                <a:ea typeface="Calibri"/>
                <a:cs typeface="Times New Roman"/>
                <a:hlinkClick r:id="rId4"/>
              </a:rPr>
              <a:t>Janboer@kerkvitaal.nl</a:t>
            </a:r>
            <a:r>
              <a:rPr lang="nl-NL" sz="2400" kern="100" dirty="0">
                <a:latin typeface="Calibri"/>
                <a:ea typeface="Calibri"/>
                <a:cs typeface="Times New Roman"/>
              </a:rPr>
              <a:t> </a:t>
            </a:r>
            <a:endParaRPr lang="nl-NL"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endParaRPr lang="nl-NL" sz="2400"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nl-NL" sz="2400" kern="100" dirty="0">
                <a:latin typeface="Calibri"/>
                <a:ea typeface="Calibri"/>
                <a:cs typeface="Times New Roman"/>
              </a:rPr>
              <a:t>Presentatie en opname komen op de website</a:t>
            </a:r>
          </a:p>
        </p:txBody>
      </p:sp>
    </p:spTree>
    <p:extLst>
      <p:ext uri="{BB962C8B-B14F-4D97-AF65-F5344CB8AC3E}">
        <p14:creationId xmlns:p14="http://schemas.microsoft.com/office/powerpoint/2010/main" val="247353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 lijn, Perceel">
            <a:extLst>
              <a:ext uri="{FF2B5EF4-FFF2-40B4-BE49-F238E27FC236}">
                <a16:creationId xmlns:a16="http://schemas.microsoft.com/office/drawing/2014/main" id="{561A47FA-52F4-1164-3A25-20AF9BB9F090}"/>
              </a:ext>
            </a:extLst>
          </p:cNvPr>
          <p:cNvPicPr>
            <a:picLocks noGrp="1" noChangeAspect="1"/>
          </p:cNvPicPr>
          <p:nvPr>
            <p:ph idx="1"/>
          </p:nvPr>
        </p:nvPicPr>
        <p:blipFill>
          <a:blip r:embed="rId2"/>
          <a:stretch>
            <a:fillRect/>
          </a:stretch>
        </p:blipFill>
        <p:spPr>
          <a:xfrm>
            <a:off x="2476818" y="1393139"/>
            <a:ext cx="7238363" cy="4351338"/>
          </a:xfrm>
          <a:prstGeom prst="rect">
            <a:avLst/>
          </a:prstGeom>
        </p:spPr>
      </p:pic>
    </p:spTree>
    <p:extLst>
      <p:ext uri="{BB962C8B-B14F-4D97-AF65-F5344CB8AC3E}">
        <p14:creationId xmlns:p14="http://schemas.microsoft.com/office/powerpoint/2010/main" val="72502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BC490-4B13-691C-A2A3-A382A7599C1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AA94B3F-3290-785D-0A44-CB931E3AFDAD}"/>
              </a:ext>
            </a:extLst>
          </p:cNvPr>
          <p:cNvSpPr>
            <a:spLocks noGrp="1"/>
          </p:cNvSpPr>
          <p:nvPr>
            <p:ph idx="1"/>
          </p:nvPr>
        </p:nvSpPr>
        <p:spPr>
          <a:xfrm>
            <a:off x="397564" y="225287"/>
            <a:ext cx="11529393" cy="6400800"/>
          </a:xfrm>
        </p:spPr>
        <p:txBody>
          <a:bodyPr/>
          <a:lstStyle/>
          <a:p>
            <a:endParaRPr lang="nl-NL" dirty="0"/>
          </a:p>
        </p:txBody>
      </p:sp>
      <p:sp>
        <p:nvSpPr>
          <p:cNvPr id="4" name="Rectangle 2">
            <a:extLst>
              <a:ext uri="{FF2B5EF4-FFF2-40B4-BE49-F238E27FC236}">
                <a16:creationId xmlns:a16="http://schemas.microsoft.com/office/drawing/2014/main" id="{0F31F7B9-8795-D514-2E83-9BB60AD6B1CB}"/>
              </a:ext>
            </a:extLst>
          </p:cNvPr>
          <p:cNvSpPr>
            <a:spLocks noChangeArrowheads="1"/>
          </p:cNvSpPr>
          <p:nvPr/>
        </p:nvSpPr>
        <p:spPr bwMode="auto">
          <a:xfrm>
            <a:off x="2522002" y="-1"/>
            <a:ext cx="181864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2049" name="Afbeelding 2" descr="ontwikkeling aantal geregistreerden">
            <a:extLst>
              <a:ext uri="{FF2B5EF4-FFF2-40B4-BE49-F238E27FC236}">
                <a16:creationId xmlns:a16="http://schemas.microsoft.com/office/drawing/2014/main" id="{6E7389F3-6859-CA63-A356-D79CC344F6E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5043" y="159414"/>
            <a:ext cx="11661914" cy="646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8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551F4-4515-190B-646F-25691E488F41}"/>
              </a:ext>
            </a:extLst>
          </p:cNvPr>
          <p:cNvSpPr>
            <a:spLocks noGrp="1"/>
          </p:cNvSpPr>
          <p:nvPr>
            <p:ph type="title"/>
          </p:nvPr>
        </p:nvSpPr>
        <p:spPr/>
        <p:txBody>
          <a:bodyPr>
            <a:normAutofit/>
          </a:bodyPr>
          <a:lstStyle/>
          <a:p>
            <a:pPr algn="ctr"/>
            <a:r>
              <a:rPr lang="nl-NL" sz="2400" dirty="0"/>
              <a:t>VERLOOP LEDEN PGO</a:t>
            </a:r>
          </a:p>
        </p:txBody>
      </p:sp>
      <p:pic>
        <p:nvPicPr>
          <p:cNvPr id="4" name="Afbeelding1">
            <a:extLst>
              <a:ext uri="{FF2B5EF4-FFF2-40B4-BE49-F238E27FC236}">
                <a16:creationId xmlns:a16="http://schemas.microsoft.com/office/drawing/2014/main" id="{F2864E65-1149-1F06-B48E-6BD3F9585960}"/>
              </a:ext>
            </a:extLst>
          </p:cNvPr>
          <p:cNvPicPr>
            <a:picLocks noGrp="1"/>
          </p:cNvPicPr>
          <p:nvPr>
            <p:ph idx="1"/>
          </p:nvPr>
        </p:nvPicPr>
        <p:blipFill>
          <a:blip r:embed="rId3">
            <a:lum/>
            <a:alphaModFix/>
          </a:blip>
          <a:srcRect/>
          <a:stretch>
            <a:fillRect/>
          </a:stretch>
        </p:blipFill>
        <p:spPr>
          <a:xfrm>
            <a:off x="406400" y="1282699"/>
            <a:ext cx="11480800" cy="4775201"/>
          </a:xfrm>
          <a:prstGeom prst="rect">
            <a:avLst/>
          </a:prstGeom>
          <a:noFill/>
          <a:ln>
            <a:noFill/>
            <a:prstDash/>
          </a:ln>
        </p:spPr>
      </p:pic>
    </p:spTree>
    <p:extLst>
      <p:ext uri="{BB962C8B-B14F-4D97-AF65-F5344CB8AC3E}">
        <p14:creationId xmlns:p14="http://schemas.microsoft.com/office/powerpoint/2010/main" val="203850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D1756-1DA4-2C81-F941-BFBA4DFEF799}"/>
              </a:ext>
            </a:extLst>
          </p:cNvPr>
          <p:cNvSpPr>
            <a:spLocks noGrp="1"/>
          </p:cNvSpPr>
          <p:nvPr>
            <p:ph type="title"/>
          </p:nvPr>
        </p:nvSpPr>
        <p:spPr/>
        <p:txBody>
          <a:bodyPr/>
          <a:lstStyle/>
          <a:p>
            <a:pPr algn="ctr"/>
            <a:r>
              <a:rPr lang="nl-NL" dirty="0"/>
              <a:t>WAT KOST HET ONS</a:t>
            </a:r>
          </a:p>
        </p:txBody>
      </p:sp>
      <p:sp>
        <p:nvSpPr>
          <p:cNvPr id="3" name="Tijdelijke aanduiding voor inhoud 2">
            <a:extLst>
              <a:ext uri="{FF2B5EF4-FFF2-40B4-BE49-F238E27FC236}">
                <a16:creationId xmlns:a16="http://schemas.microsoft.com/office/drawing/2014/main" id="{4DD2015A-3A63-932F-31E2-235C388DFB9B}"/>
              </a:ext>
            </a:extLst>
          </p:cNvPr>
          <p:cNvSpPr>
            <a:spLocks noGrp="1"/>
          </p:cNvSpPr>
          <p:nvPr>
            <p:ph idx="1"/>
          </p:nvPr>
        </p:nvSpPr>
        <p:spPr/>
        <p:txBody>
          <a:bodyPr/>
          <a:lstStyle/>
          <a:p>
            <a:pPr algn="ctr"/>
            <a:endParaRPr lang="nl-NL" dirty="0"/>
          </a:p>
          <a:p>
            <a:pPr algn="ctr"/>
            <a:endParaRPr lang="nl-NL" dirty="0"/>
          </a:p>
          <a:p>
            <a:pPr algn="ctr"/>
            <a:r>
              <a:rPr lang="nl-NL" dirty="0"/>
              <a:t>WAT GELOOF JE ZELF?</a:t>
            </a:r>
          </a:p>
          <a:p>
            <a:pPr algn="ctr"/>
            <a:r>
              <a:rPr lang="nl-NL" dirty="0"/>
              <a:t>DE BLIK NAAR BUITEN</a:t>
            </a:r>
          </a:p>
          <a:p>
            <a:pPr algn="ctr"/>
            <a:r>
              <a:rPr lang="nl-NL" dirty="0"/>
              <a:t>DE KERK EN DE KERKTUIN DELEN MET ANDEREN</a:t>
            </a:r>
          </a:p>
          <a:p>
            <a:pPr algn="ctr"/>
            <a:r>
              <a:rPr lang="nl-NL" dirty="0"/>
              <a:t>GELD</a:t>
            </a:r>
          </a:p>
          <a:p>
            <a:pPr marL="0" indent="0">
              <a:buNone/>
            </a:pPr>
            <a:endParaRPr lang="nl-NL" dirty="0"/>
          </a:p>
        </p:txBody>
      </p:sp>
    </p:spTree>
    <p:extLst>
      <p:ext uri="{BB962C8B-B14F-4D97-AF65-F5344CB8AC3E}">
        <p14:creationId xmlns:p14="http://schemas.microsoft.com/office/powerpoint/2010/main" val="38829530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2097</Words>
  <Application>Microsoft Office PowerPoint</Application>
  <PresentationFormat>Breedbeeld</PresentationFormat>
  <Paragraphs>313</Paragraphs>
  <Slides>57</Slides>
  <Notes>3</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57</vt:i4>
      </vt:variant>
    </vt:vector>
  </HeadingPairs>
  <TitlesOfParts>
    <vt:vector size="63" baseType="lpstr">
      <vt:lpstr>Aptos</vt:lpstr>
      <vt:lpstr>Aptos Display</vt:lpstr>
      <vt:lpstr>Arial</vt:lpstr>
      <vt:lpstr>Calibri</vt:lpstr>
      <vt:lpstr>Kantoorthema</vt:lpstr>
      <vt:lpstr>1_Kantoorthema</vt:lpstr>
      <vt:lpstr>PowerPoint-presentatie</vt:lpstr>
      <vt:lpstr>Opbouw van de presentatie</vt:lpstr>
      <vt:lpstr>WAAROM OOK WEER?</vt:lpstr>
      <vt:lpstr>VISIE EN BEWEGING</vt:lpstr>
      <vt:lpstr>PowerPoint-presentatie</vt:lpstr>
      <vt:lpstr>PowerPoint-presentatie</vt:lpstr>
      <vt:lpstr>PowerPoint-presentatie</vt:lpstr>
      <vt:lpstr>VERLOOP LEDEN PGO</vt:lpstr>
      <vt:lpstr>WAT KOST HET ONS</vt:lpstr>
      <vt:lpstr>WAT BRENGT HET ONS</vt:lpstr>
      <vt:lpstr>Wat is het CvK </vt:lpstr>
      <vt:lpstr>Wat is ons vermogen </vt:lpstr>
      <vt:lpstr>Wat is het CCBB</vt:lpstr>
      <vt:lpstr>Wat wil ZOUT </vt:lpstr>
      <vt:lpstr>de aanschaf van een pand: </vt:lpstr>
      <vt:lpstr>Hoeveel kan er worden vrijgemaakt </vt:lpstr>
      <vt:lpstr> </vt:lpstr>
      <vt:lpstr>hoe halen we dit geld bij elkaar: </vt:lpstr>
      <vt:lpstr>Effect op onze begroting</vt:lpstr>
      <vt:lpstr>Kans en risico </vt:lpstr>
      <vt:lpstr>Organisatorische onderwerpen</vt:lpstr>
      <vt:lpstr>Bedrijfsvoering - besturing en verantwoording</vt:lpstr>
      <vt:lpstr>Bedrijfsvoering –  organisatie eten en drinken </vt:lpstr>
      <vt:lpstr>Bedrijfsvoering - Wat gaat dat allemaal kosten?</vt:lpstr>
      <vt:lpstr>Bedrijfsvoering - Waar komt het benodigde geld vandaan?</vt:lpstr>
      <vt:lpstr>Bedrijfsvoering -  begroting op hoofdlijnen</vt:lpstr>
      <vt:lpstr>Bedrijfsvoering -  begroting op hoofdlijnen (in K€, excl btw)</vt:lpstr>
      <vt:lpstr>Programmering 2026-2028</vt:lpstr>
      <vt:lpstr>Programmering </vt:lpstr>
      <vt:lpstr>Belangrijk!</vt:lpstr>
      <vt:lpstr>Programmalijn 1: Christelijke traditie en vernieuwing</vt:lpstr>
      <vt:lpstr>Programmalijn 1: Christelijke traditie en vernieuwing Onderwerpen</vt:lpstr>
      <vt:lpstr>Programmalijn 2:  Theologie, filosofie en psychologie</vt:lpstr>
      <vt:lpstr>Programmalijn 2: Theologie, filosofie en psychologie Onderwerpen</vt:lpstr>
      <vt:lpstr>Programmalijn 3: Spiritualiteit, meditatie en mystiek</vt:lpstr>
      <vt:lpstr>Programmalijn 3: Spiritualiteit, meditatie en mystiek Onderwerpen</vt:lpstr>
      <vt:lpstr>Programmalijn 4:  Jong</vt:lpstr>
      <vt:lpstr>Programmalijn 4: Jong Onderwerpen</vt:lpstr>
      <vt:lpstr>Programmalijn 5: Levensvragen</vt:lpstr>
      <vt:lpstr>Programmalijn 5: Levensvragen Onderwerpen</vt:lpstr>
      <vt:lpstr> Programmalijn 6: Actualiteit en samenleving</vt:lpstr>
      <vt:lpstr>Programmalijn 6: Actualiteit en samenleving Onderwerpen</vt:lpstr>
      <vt:lpstr>Programmalijn 7: ZIN (Zee, Industrie, natuur) IN ZOUT</vt:lpstr>
      <vt:lpstr>Programmalijn 7: ZIN IN ZOUT Onderwerpen</vt:lpstr>
      <vt:lpstr>Programmalijn 8: Creativiteit en vaardigheden</vt:lpstr>
      <vt:lpstr>Programmalijn 8: Creativiteit en vaardigheden Onderwerpen</vt:lpstr>
      <vt:lpstr>Begeleiding programma's</vt:lpstr>
      <vt:lpstr>Begeleiders</vt:lpstr>
      <vt:lpstr>Namen begeleiders (1)</vt:lpstr>
      <vt:lpstr>Namen begeleiders (2)</vt:lpstr>
      <vt:lpstr>En dan  de grote  vraag...</vt:lpstr>
      <vt:lpstr>Uitdaging</vt:lpstr>
      <vt:lpstr>Positief en vol vertrouwen (1)</vt:lpstr>
      <vt:lpstr>Positief en vol vertrouwen (2)</vt:lpstr>
      <vt:lpstr>Tenslotte</vt:lpstr>
      <vt:lpstr>PowerPoint-presentatie</vt:lpstr>
      <vt:lpstr>Tenslotte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Klankbordgroep</dc:title>
  <dc:creator>wj wezeman</dc:creator>
  <cp:lastModifiedBy>Helma</cp:lastModifiedBy>
  <cp:revision>1172</cp:revision>
  <cp:lastPrinted>2024-02-26T11:43:59Z</cp:lastPrinted>
  <dcterms:created xsi:type="dcterms:W3CDTF">2024-02-22T12:41:22Z</dcterms:created>
  <dcterms:modified xsi:type="dcterms:W3CDTF">2025-06-11T07:43:27Z</dcterms:modified>
</cp:coreProperties>
</file>